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1919" r:id="rId2"/>
    <p:sldId id="1928" r:id="rId3"/>
    <p:sldId id="1927" r:id="rId4"/>
    <p:sldId id="1930" r:id="rId5"/>
    <p:sldId id="1931" r:id="rId6"/>
    <p:sldId id="1933" r:id="rId7"/>
    <p:sldId id="193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E0D99F-CEA4-3040-9789-326F3151F729}" type="datetimeFigureOut">
              <a:t>10/11/24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7E737-1D35-DB4B-A5E6-5F77FEE70F61}" type="slidenum">
              <a:t>‹#›</a:t>
            </a:fld>
            <a:endParaRPr lang="en-US"/>
          </a:p>
        </p:txBody>
      </p:sp>
    </p:spTree>
    <p:extLst>
      <p:ext uri="{BB962C8B-B14F-4D97-AF65-F5344CB8AC3E}">
        <p14:creationId xmlns:p14="http://schemas.microsoft.com/office/powerpoint/2010/main" val="366829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Hello everyone! Thank you for attending my talk, I really appreciate that. Thank you … for the introduction.  My name is Adam Dziedzic and I’m a faculty member at CISPA where I co-lead the SprintML group with Franziska Boenisch. Today, I have the pleasure to present to you our work on stealing and defending machine </a:t>
                </a:r>
                <a:r>
                  <a:rPr lang="en-US" b="0"/>
                  <a:t>learning models.</a:t>
                </a:r>
                <a:endParaRPr lang="en-US" b="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My name is Adam Dziedzic and I am a postdoctoral fellow at the University of Toronto and Vector Institute. Today, I have the pleasure to present to you Confidential &amp; Private </a:t>
                </a:r>
                <a:r>
                  <a:rPr lang="en-US"/>
                  <a:t>Collaborative Machine</a:t>
                </a:r>
                <a:r>
                  <a:rPr lang="en-US" baseline="0"/>
                  <a:t> </a:t>
                </a:r>
                <a:r>
                  <a:rPr lang="en-US"/>
                  <a:t>Learning</a:t>
                </a:r>
                <a:r>
                  <a:rPr lang="en-US" dirty="0"/>
                  <a:t>. My main goal is to explain how we can enable collaboration through machine learning models while preserving the privacy of the underlying data. Our method to achieve this is called CaPC.</a:t>
                </a:r>
                <a:r>
                  <a:rPr lang="en-US" i="0">
                    <a:latin typeface="Cambria Math" panose="02040503050406030204" pitchFamily="18" charset="0"/>
                  </a:rPr>
                  <a:t>"Type equation here."</a:t>
                </a:r>
                <a:endParaRPr lang="en-US" dirty="0"/>
              </a:p>
            </p:txBody>
          </p:sp>
        </mc:Fallback>
      </mc:AlternateContent>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E1E24B6B-BC26-46C2-BD30-AED43ED17452}"/>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58E5DE-280C-4856-8954-CB44F74B393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5F2AD67E-DD37-4A1A-84C2-0F4C3240CB97}"/>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715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design active defenses for SSL models? First, we analyze what is the coverage of the representation space. We observe that for legitimate users, they queries come from a single downstream task, such as CIFAR10 or STL10. However,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My name is Adam Dziedzic and I am a postdoctoral fellow at the University of Toronto and Vector Institute. Today, I have the pleasure to present to you Confidential &amp; Private </a:t>
                </a:r>
                <a:r>
                  <a:rPr lang="en-US"/>
                  <a:t>Collaborative Machine</a:t>
                </a:r>
                <a:r>
                  <a:rPr lang="en-US" baseline="0"/>
                  <a:t> </a:t>
                </a:r>
                <a:r>
                  <a:rPr lang="en-US"/>
                  <a:t>Learning</a:t>
                </a:r>
                <a:r>
                  <a:rPr lang="en-US" dirty="0"/>
                  <a:t>. My main goal is to explain how we can enable collaboration through machine learning models while preserving the privacy of the underlying data. Our method to achieve this is called CaPC.</a:t>
                </a:r>
                <a:r>
                  <a:rPr lang="en-US" i="0">
                    <a:latin typeface="Cambria Math" panose="02040503050406030204" pitchFamily="18" charset="0"/>
                  </a:rPr>
                  <a:t>"Type equation here."</a:t>
                </a:r>
                <a:endParaRPr lang="en-US" dirty="0"/>
              </a:p>
            </p:txBody>
          </p:sp>
        </mc:Fallback>
      </mc:AlternateContent>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E1E24B6B-BC26-46C2-BD30-AED43ED17452}"/>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58E5DE-280C-4856-8954-CB44F74B393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5F2AD67E-DD37-4A1A-84C2-0F4C3240CB97}"/>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186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adversaries do not want to steal only a subset of the encoder, but its whole functionality. Thus, the representations returned for their queries cover the whole representation space.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My name is Adam Dziedzic and I am a postdoctoral fellow at the University of Toronto and Vector Institute. Today, I have the pleasure to present to you Confidential &amp; Private </a:t>
                </a:r>
                <a:r>
                  <a:rPr lang="en-US"/>
                  <a:t>Collaborative Machine</a:t>
                </a:r>
                <a:r>
                  <a:rPr lang="en-US" baseline="0"/>
                  <a:t> </a:t>
                </a:r>
                <a:r>
                  <a:rPr lang="en-US"/>
                  <a:t>Learning</a:t>
                </a:r>
                <a:r>
                  <a:rPr lang="en-US" dirty="0"/>
                  <a:t>. My main goal is to explain how we can enable collaboration through machine learning models while preserving the privacy of the underlying data. Our method to achieve this is called CaPC.</a:t>
                </a:r>
                <a:r>
                  <a:rPr lang="en-US" i="0">
                    <a:latin typeface="Cambria Math" panose="02040503050406030204" pitchFamily="18" charset="0"/>
                  </a:rPr>
                  <a:t>"Type equation here."</a:t>
                </a:r>
                <a:endParaRPr lang="en-US" dirty="0"/>
              </a:p>
            </p:txBody>
          </p:sp>
        </mc:Fallback>
      </mc:AlternateContent>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E1E24B6B-BC26-46C2-BD30-AED43ED17452}"/>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58E5DE-280C-4856-8954-CB44F74B393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5F2AD67E-DD37-4A1A-84C2-0F4C3240CB97}"/>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7389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NimbusRomNo9L"/>
                  </a:rPr>
                  <a:t>We present the fraction of buckets occupied by representations of different datasets as a function of the number of queries posed to the SSL model. We observe that representations for the downstream datasets (</a:t>
                </a:r>
                <a:r>
                  <a:rPr lang="en-CA" sz="1800" dirty="0" err="1">
                    <a:effectLst/>
                    <a:latin typeface="NimbusRomNo9L"/>
                  </a:rPr>
                  <a:t>FashionMNIST</a:t>
                </a:r>
                <a:r>
                  <a:rPr lang="en-CA" sz="1800" dirty="0">
                    <a:effectLst/>
                    <a:latin typeface="NimbusRomNo9L"/>
                  </a:rPr>
                  <a:t>, SVHN, and CIFAR10) occupy much smaller fraction of buckets than representations from the complex ImageNet dataset. </a:t>
                </a:r>
                <a:endParaRPr lang="en-CA" dirty="0"/>
              </a:p>
              <a:p>
                <a:endParaRPr lang="en-CA"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My name is Adam Dziedzic and I am a postdoctoral fellow at the University of Toronto and Vector Institute. Today, I have the pleasure to present to you Confidential &amp; Private </a:t>
                </a:r>
                <a:r>
                  <a:rPr lang="en-US"/>
                  <a:t>Collaborative Machine</a:t>
                </a:r>
                <a:r>
                  <a:rPr lang="en-US" baseline="0"/>
                  <a:t> </a:t>
                </a:r>
                <a:r>
                  <a:rPr lang="en-US"/>
                  <a:t>Learning</a:t>
                </a:r>
                <a:r>
                  <a:rPr lang="en-US" dirty="0"/>
                  <a:t>. My main goal is to explain how we can enable collaboration through machine learning models while preserving the privacy of the underlying data. Our method to achieve this is called CaPC.</a:t>
                </a:r>
                <a:r>
                  <a:rPr lang="en-US" i="0">
                    <a:latin typeface="Cambria Math" panose="02040503050406030204" pitchFamily="18" charset="0"/>
                  </a:rPr>
                  <a:t>"Type equation here."</a:t>
                </a:r>
                <a:endParaRPr lang="en-US" dirty="0"/>
              </a:p>
            </p:txBody>
          </p:sp>
        </mc:Fallback>
      </mc:AlternateContent>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E1E24B6B-BC26-46C2-BD30-AED43ED17452}"/>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58E5DE-280C-4856-8954-CB44F74B393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5F2AD67E-DD37-4A1A-84C2-0F4C3240CB97}"/>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657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NimbusRomNo9L"/>
                  </a:rPr>
                  <a:t>To prevent adaptive adversaries from eluding our defense by simply creating multiple user accounts (called sybils), B4B also individually transforms each user’s representations. This prevents the adversary from directly aggregating representations over multiple accounts to create their stolen encoder copy. As an example, the pad and shuffle transformation add constant values within representations and shuffle the elements.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My name is Adam Dziedzic and I am a postdoctoral fellow at the University of Toronto and Vector Institute. Today, I have the pleasure to present to you Confidential &amp; Private </a:t>
                </a:r>
                <a:r>
                  <a:rPr lang="en-US"/>
                  <a:t>Collaborative Machine</a:t>
                </a:r>
                <a:r>
                  <a:rPr lang="en-US" baseline="0"/>
                  <a:t> </a:t>
                </a:r>
                <a:r>
                  <a:rPr lang="en-US"/>
                  <a:t>Learning</a:t>
                </a:r>
                <a:r>
                  <a:rPr lang="en-US" dirty="0"/>
                  <a:t>. My main goal is to explain how we can enable collaboration through machine learning models while preserving the privacy of the underlying data. Our method to achieve this is called CaPC.</a:t>
                </a:r>
                <a:r>
                  <a:rPr lang="en-US" i="0">
                    <a:latin typeface="Cambria Math" panose="02040503050406030204" pitchFamily="18" charset="0"/>
                  </a:rPr>
                  <a:t>"Type equation here."</a:t>
                </a:r>
                <a:endParaRPr lang="en-US" dirty="0"/>
              </a:p>
            </p:txBody>
          </p:sp>
        </mc:Fallback>
      </mc:AlternateContent>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E1E24B6B-BC26-46C2-BD30-AED43ED17452}"/>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58E5DE-280C-4856-8954-CB44F74B393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5F2AD67E-DD37-4A1A-84C2-0F4C3240CB97}"/>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5141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A" sz="1800" dirty="0">
                    <a:effectLst/>
                    <a:latin typeface="NimbusRomNo9L"/>
                  </a:rPr>
                  <a:t>We compare the accuracy of downstream classifiers trained on top of unprotected vs defended encoders. The victim encoder achieves high accuracy on the downstream tasks when no defense is employed. With B4B in place, we observe that across all the downstream tasks, the drop in performance is below 1%. </a:t>
                </a:r>
                <a:endParaRPr lang="en-CA"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My name is Adam Dziedzic and I am a postdoctoral fellow at the University of Toronto and Vector Institute. Today, I have the pleasure to present to you Confidential &amp; Private </a:t>
                </a:r>
                <a:r>
                  <a:rPr lang="en-US"/>
                  <a:t>Collaborative Machine</a:t>
                </a:r>
                <a:r>
                  <a:rPr lang="en-US" baseline="0"/>
                  <a:t> </a:t>
                </a:r>
                <a:r>
                  <a:rPr lang="en-US"/>
                  <a:t>Learning</a:t>
                </a:r>
                <a:r>
                  <a:rPr lang="en-US" dirty="0"/>
                  <a:t>. My main goal is to explain how we can enable collaboration through machine learning models while preserving the privacy of the underlying data. Our method to achieve this is called CaPC.</a:t>
                </a:r>
                <a:r>
                  <a:rPr lang="en-US" i="0">
                    <a:latin typeface="Cambria Math" panose="02040503050406030204" pitchFamily="18" charset="0"/>
                  </a:rPr>
                  <a:t>"Type equation here."</a:t>
                </a:r>
                <a:endParaRPr lang="en-US" dirty="0"/>
              </a:p>
            </p:txBody>
          </p:sp>
        </mc:Fallback>
      </mc:AlternateContent>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E1E24B6B-BC26-46C2-BD30-AED43ED17452}"/>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58E5DE-280C-4856-8954-CB44F74B393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5F2AD67E-DD37-4A1A-84C2-0F4C3240CB97}"/>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3994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My name is Adam Dziedzic and I am a postdoctoral fellow at the University of Toronto and Vector Institute. Today, I have the pleasure to present to you Confidential &amp; Private </a:t>
                </a:r>
                <a:r>
                  <a:rPr lang="en-US"/>
                  <a:t>Collaborative Machine</a:t>
                </a:r>
                <a:r>
                  <a:rPr lang="en-US" baseline="0"/>
                  <a:t> </a:t>
                </a:r>
                <a:r>
                  <a:rPr lang="en-US"/>
                  <a:t>Learning</a:t>
                </a:r>
                <a:r>
                  <a:rPr lang="en-US" dirty="0"/>
                  <a:t>. My main goal is to explain how we can enable collaboration through machine learning models while preserving the privacy of the underlying data. Our method to achieve this is called CaPC.</a:t>
                </a:r>
                <a:r>
                  <a:rPr lang="en-US" i="0">
                    <a:latin typeface="Cambria Math" panose="02040503050406030204" pitchFamily="18" charset="0"/>
                  </a:rPr>
                  <a:t>"Type equation here."</a:t>
                </a:r>
                <a:endParaRPr lang="en-US" dirty="0"/>
              </a:p>
            </p:txBody>
          </p:sp>
        </mc:Fallback>
      </mc:AlternateContent>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E1E24B6B-BC26-46C2-BD30-AED43ED17452}"/>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58E5DE-280C-4856-8954-CB44F74B393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5F2AD67E-DD37-4A1A-84C2-0F4C3240CB97}"/>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8605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039" b="3534"/>
          <a:stretch/>
        </p:blipFill>
        <p:spPr>
          <a:xfrm flipH="1">
            <a:off x="0" y="0"/>
            <a:ext cx="12192000" cy="6858001"/>
          </a:xfrm>
          <a:prstGeom prst="rect">
            <a:avLst/>
          </a:prstGeom>
        </p:spPr>
      </p:pic>
      <p:sp>
        <p:nvSpPr>
          <p:cNvPr id="18" name="Rectangle 17"/>
          <p:cNvSpPr/>
          <p:nvPr userDrawn="1"/>
        </p:nvSpPr>
        <p:spPr bwMode="gray">
          <a:xfrm>
            <a:off x="269239" y="1486470"/>
            <a:ext cx="6274974" cy="3586208"/>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750431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442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7990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6895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1718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164054"/>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44733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164054"/>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74838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81165"/>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0735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8116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9016696-1016-41F9-9728-6E2D5CC23DEC}"/>
              </a:ext>
            </a:extLst>
          </p:cNvPr>
          <p:cNvSpPr>
            <a:spLocks noGrp="1"/>
          </p:cNvSpPr>
          <p:nvPr>
            <p:ph type="sldNum" sz="quarter" idx="11"/>
          </p:nvPr>
        </p:nvSpPr>
        <p:spPr>
          <a:xfrm>
            <a:off x="9449812" y="6493776"/>
            <a:ext cx="2742188" cy="364224"/>
          </a:xfrm>
        </p:spPr>
        <p:txBody>
          <a:bodyPr/>
          <a:lstStyle>
            <a:lvl1pPr>
              <a:defRPr sz="1800"/>
            </a:lvl1pPr>
          </a:lstStyle>
          <a:p>
            <a:fld id="{C141AF8B-0997-4AE9-B875-B7E2363D0751}" type="slidenum">
              <a:rPr lang="en-US" smtClean="0"/>
              <a:pPr/>
              <a:t>‹#›</a:t>
            </a:fld>
            <a:endParaRPr lang="en-US"/>
          </a:p>
        </p:txBody>
      </p:sp>
    </p:spTree>
    <p:extLst>
      <p:ext uri="{BB962C8B-B14F-4D97-AF65-F5344CB8AC3E}">
        <p14:creationId xmlns:p14="http://schemas.microsoft.com/office/powerpoint/2010/main" val="25495281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1920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1920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3402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1920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1920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1403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8364" b="7209"/>
          <a:stretch/>
        </p:blipFill>
        <p:spPr>
          <a:xfrm>
            <a:off x="0" y="0"/>
            <a:ext cx="1219200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5977424"/>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452935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9159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9159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0728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91598"/>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91598"/>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24880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F4311C-76A2-484D-B04F-F59C2E57A3A8}"/>
              </a:ext>
            </a:extLst>
          </p:cNvPr>
          <p:cNvSpPr>
            <a:spLocks noGrp="1"/>
          </p:cNvSpPr>
          <p:nvPr>
            <p:ph type="sldNum" sz="quarter" idx="10"/>
          </p:nvPr>
        </p:nvSpPr>
        <p:spPr>
          <a:xfrm>
            <a:off x="9449812" y="6493776"/>
            <a:ext cx="2742188" cy="364224"/>
          </a:xfrm>
        </p:spPr>
        <p:txBody>
          <a:bodyPr/>
          <a:lstStyle/>
          <a:p>
            <a:fld id="{C141AF8B-0997-4AE9-B875-B7E2363D0751}" type="slidenum">
              <a:rPr lang="en-US" smtClean="0"/>
              <a:t>‹#›</a:t>
            </a:fld>
            <a:endParaRPr lang="en-US"/>
          </a:p>
        </p:txBody>
      </p:sp>
    </p:spTree>
    <p:extLst>
      <p:ext uri="{BB962C8B-B14F-4D97-AF65-F5344CB8AC3E}">
        <p14:creationId xmlns:p14="http://schemas.microsoft.com/office/powerpoint/2010/main" val="23684815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41831117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5849244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013130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150187"/>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757832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150187"/>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003453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99376"/>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7040988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060328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1199" r="8620" b="1551"/>
          <a:stretch/>
        </p:blipFill>
        <p:spPr>
          <a:xfrm>
            <a:off x="0" y="-9047"/>
            <a:ext cx="12192000" cy="686704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04342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160919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738515-0777-4039-A168-57C9069E1EC3}"/>
              </a:ext>
            </a:extLst>
          </p:cNvPr>
          <p:cNvSpPr>
            <a:spLocks noGrp="1"/>
          </p:cNvSpPr>
          <p:nvPr>
            <p:ph type="sldNum" sz="quarter" idx="10"/>
          </p:nvPr>
        </p:nvSpPr>
        <p:spPr>
          <a:xfrm>
            <a:off x="9449812" y="6482498"/>
            <a:ext cx="2742188" cy="364224"/>
          </a:xfrm>
        </p:spPr>
        <p:txBody>
          <a:bodyPr/>
          <a:lstStyle>
            <a:lvl1pPr>
              <a:defRPr sz="1765"/>
            </a:lvl1pPr>
          </a:lstStyle>
          <a:p>
            <a:fld id="{C141AF8B-0997-4AE9-B875-B7E2363D0751}" type="slidenum">
              <a:rPr lang="en-US" smtClean="0"/>
              <a:pPr/>
              <a:t>‹#›</a:t>
            </a:fld>
            <a:endParaRPr lang="en-US"/>
          </a:p>
        </p:txBody>
      </p:sp>
    </p:spTree>
    <p:extLst>
      <p:ext uri="{BB962C8B-B14F-4D97-AF65-F5344CB8AC3E}">
        <p14:creationId xmlns:p14="http://schemas.microsoft.com/office/powerpoint/2010/main" val="7400740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FAFA2C-96C5-4A69-8ACF-C2657F9FA6EC}"/>
              </a:ext>
            </a:extLst>
          </p:cNvPr>
          <p:cNvSpPr>
            <a:spLocks noGrp="1"/>
          </p:cNvSpPr>
          <p:nvPr>
            <p:ph type="sldNum" sz="quarter" idx="10"/>
          </p:nvPr>
        </p:nvSpPr>
        <p:spPr/>
        <p:txBody>
          <a:bodyPr/>
          <a:lstStyle/>
          <a:p>
            <a:fld id="{C141AF8B-0997-4AE9-B875-B7E2363D0751}" type="slidenum">
              <a:rPr lang="en-US" smtClean="0"/>
              <a:t>‹#›</a:t>
            </a:fld>
            <a:endParaRPr lang="en-US"/>
          </a:p>
        </p:txBody>
      </p:sp>
    </p:spTree>
    <p:extLst>
      <p:ext uri="{BB962C8B-B14F-4D97-AF65-F5344CB8AC3E}">
        <p14:creationId xmlns:p14="http://schemas.microsoft.com/office/powerpoint/2010/main" val="1288633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739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742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610586"/>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049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3DAF-A78F-4981-A3D9-E703295BFD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CEB09D-FCF6-4A4F-B056-0B06D9132C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AB5727-4BF8-4FBD-86C7-7440645932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B12023-9C09-4F7B-BC3B-64471D9807E8}"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10/11/24</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67083AA3-8651-4983-93D3-4D6F89CC16C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BB4F799C-B113-4D7E-87BD-459AB07C12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596D08-D788-4737-B00F-33123DBE1775}"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3056046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158285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1600"/>
              </a:spcBef>
              <a:spcAft>
                <a:spcPts val="0"/>
              </a:spcAft>
              <a:buClr>
                <a:schemeClr val="dk1"/>
              </a:buClr>
              <a:buSzPts val="1400"/>
              <a:buChar char="○"/>
              <a:defRPr/>
            </a:lvl2pPr>
            <a:lvl3pPr marL="1828754" lvl="2" indent="-423323" algn="l" rtl="0">
              <a:lnSpc>
                <a:spcPct val="90000"/>
              </a:lnSpc>
              <a:spcBef>
                <a:spcPts val="1600"/>
              </a:spcBef>
              <a:spcAft>
                <a:spcPts val="0"/>
              </a:spcAft>
              <a:buClr>
                <a:schemeClr val="dk1"/>
              </a:buClr>
              <a:buSzPts val="1400"/>
              <a:buChar char="■"/>
              <a:defRPr/>
            </a:lvl3pPr>
            <a:lvl4pPr marL="2438339" lvl="3" indent="-423323" algn="l" rtl="0">
              <a:lnSpc>
                <a:spcPct val="90000"/>
              </a:lnSpc>
              <a:spcBef>
                <a:spcPts val="1600"/>
              </a:spcBef>
              <a:spcAft>
                <a:spcPts val="0"/>
              </a:spcAft>
              <a:buClr>
                <a:schemeClr val="dk1"/>
              </a:buClr>
              <a:buSzPts val="1400"/>
              <a:buChar char="●"/>
              <a:defRPr/>
            </a:lvl4pPr>
            <a:lvl5pPr marL="3047924" lvl="4" indent="-423323" algn="l" rtl="0">
              <a:lnSpc>
                <a:spcPct val="90000"/>
              </a:lnSpc>
              <a:spcBef>
                <a:spcPts val="1600"/>
              </a:spcBef>
              <a:spcAft>
                <a:spcPts val="0"/>
              </a:spcAft>
              <a:buClr>
                <a:schemeClr val="dk1"/>
              </a:buClr>
              <a:buSzPts val="1400"/>
              <a:buChar char="○"/>
              <a:defRPr/>
            </a:lvl5pPr>
            <a:lvl6pPr marL="3657509" lvl="5" indent="-423323" algn="l" rtl="0">
              <a:lnSpc>
                <a:spcPct val="90000"/>
              </a:lnSpc>
              <a:spcBef>
                <a:spcPts val="1600"/>
              </a:spcBef>
              <a:spcAft>
                <a:spcPts val="0"/>
              </a:spcAft>
              <a:buClr>
                <a:schemeClr val="dk1"/>
              </a:buClr>
              <a:buSzPts val="1400"/>
              <a:buChar char="■"/>
              <a:defRPr/>
            </a:lvl6pPr>
            <a:lvl7pPr marL="4267093" lvl="6" indent="-423323" algn="l" rtl="0">
              <a:lnSpc>
                <a:spcPct val="90000"/>
              </a:lnSpc>
              <a:spcBef>
                <a:spcPts val="1600"/>
              </a:spcBef>
              <a:spcAft>
                <a:spcPts val="0"/>
              </a:spcAft>
              <a:buClr>
                <a:schemeClr val="dk1"/>
              </a:buClr>
              <a:buSzPts val="1400"/>
              <a:buChar char="●"/>
              <a:defRPr/>
            </a:lvl7pPr>
            <a:lvl8pPr marL="4876678" lvl="7" indent="-423323" algn="l" rtl="0">
              <a:lnSpc>
                <a:spcPct val="90000"/>
              </a:lnSpc>
              <a:spcBef>
                <a:spcPts val="1600"/>
              </a:spcBef>
              <a:spcAft>
                <a:spcPts val="0"/>
              </a:spcAft>
              <a:buClr>
                <a:schemeClr val="dk1"/>
              </a:buClr>
              <a:buSzPts val="1400"/>
              <a:buChar char="○"/>
              <a:defRPr/>
            </a:lvl8pPr>
            <a:lvl9pPr marL="5486263" lvl="8" indent="-423323"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54" name="Google Shape;54;p1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55" name="Google Shape;55;p1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140302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24356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3" name="Rectangle 12"/>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Tree>
    <p:extLst>
      <p:ext uri="{BB962C8B-B14F-4D97-AF65-F5344CB8AC3E}">
        <p14:creationId xmlns:p14="http://schemas.microsoft.com/office/powerpoint/2010/main" val="636755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hoto">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269937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362613"/>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561183"/>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162702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1561183"/>
            <a:ext cx="11354713" cy="3586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561198"/>
            <a:ext cx="11354650"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355585"/>
            <a:ext cx="11354651"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7114" y="6118656"/>
            <a:ext cx="1585405" cy="339664"/>
          </a:xfrm>
          <a:prstGeom prst="rect">
            <a:avLst/>
          </a:prstGeom>
        </p:spPr>
      </p:pic>
    </p:spTree>
    <p:extLst>
      <p:ext uri="{BB962C8B-B14F-4D97-AF65-F5344CB8AC3E}">
        <p14:creationId xmlns:p14="http://schemas.microsoft.com/office/powerpoint/2010/main" val="3987915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7581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542031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37794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3" name="Slide Number Placeholder 2">
            <a:extLst>
              <a:ext uri="{FF2B5EF4-FFF2-40B4-BE49-F238E27FC236}">
                <a16:creationId xmlns:a16="http://schemas.microsoft.com/office/drawing/2014/main" id="{D6254341-660D-45A9-A358-E36B63F7C3E7}"/>
              </a:ext>
            </a:extLst>
          </p:cNvPr>
          <p:cNvSpPr>
            <a:spLocks noGrp="1"/>
          </p:cNvSpPr>
          <p:nvPr>
            <p:ph type="sldNum" sz="quarter" idx="4"/>
          </p:nvPr>
        </p:nvSpPr>
        <p:spPr>
          <a:xfrm>
            <a:off x="9449812" y="6492745"/>
            <a:ext cx="2742188" cy="364224"/>
          </a:xfrm>
          <a:prstGeom prst="rect">
            <a:avLst/>
          </a:prstGeom>
        </p:spPr>
        <p:txBody>
          <a:bodyPr vert="horz" lIns="91440" tIns="45720" rIns="91440" bIns="45720" rtlCol="0" anchor="ctr"/>
          <a:lstStyle>
            <a:lvl1pPr algn="r">
              <a:defRPr sz="1568">
                <a:solidFill>
                  <a:schemeClr val="tx1">
                    <a:tint val="75000"/>
                  </a:schemeClr>
                </a:solidFill>
              </a:defRPr>
            </a:lvl1pPr>
          </a:lstStyle>
          <a:p>
            <a:fld id="{C141AF8B-0997-4AE9-B875-B7E2363D0751}" type="slidenum">
              <a:rPr lang="en-US" smtClean="0"/>
              <a:pPr/>
              <a:t>‹#›</a:t>
            </a:fld>
            <a:endParaRPr lang="en-US"/>
          </a:p>
        </p:txBody>
      </p:sp>
    </p:spTree>
    <p:extLst>
      <p:ext uri="{BB962C8B-B14F-4D97-AF65-F5344CB8AC3E}">
        <p14:creationId xmlns:p14="http://schemas.microsoft.com/office/powerpoint/2010/main" val="17885887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13.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image" Target="../media/image1480.png"/><Relationship Id="rId3" Type="http://schemas.openxmlformats.org/officeDocument/2006/relationships/image" Target="../media/image18.png"/><Relationship Id="rId7" Type="http://schemas.openxmlformats.org/officeDocument/2006/relationships/image" Target="../media/image1471.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1B6BCE83-04D8-49D0-99A4-5B174169A309}"/>
              </a:ext>
            </a:extLst>
          </p:cNvPr>
          <p:cNvSpPr txBox="1">
            <a:spLocks/>
          </p:cNvSpPr>
          <p:nvPr/>
        </p:nvSpPr>
        <p:spPr>
          <a:xfrm>
            <a:off x="119606" y="258415"/>
            <a:ext cx="11952503" cy="2039942"/>
          </a:xfrm>
          <a:prstGeom prst="rect">
            <a:avLst/>
          </a:prstGeom>
          <a:solidFill>
            <a:srgbClr val="0072C6"/>
          </a:solidFill>
        </p:spPr>
        <p:txBody>
          <a:bodyPr anchor="ct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CA" sz="6200">
                <a:solidFill>
                  <a:srgbClr val="FFFFFF"/>
                </a:solidFill>
                <a:latin typeface="Segoe UI Light"/>
              </a:rPr>
              <a:t>Bucks for Buckets (B4B): Active Defenses Against Stealing Encoders</a:t>
            </a:r>
          </a:p>
        </p:txBody>
      </p:sp>
      <p:sp>
        <p:nvSpPr>
          <p:cNvPr id="15" name="TextBox 14">
            <a:extLst>
              <a:ext uri="{FF2B5EF4-FFF2-40B4-BE49-F238E27FC236}">
                <a16:creationId xmlns:a16="http://schemas.microsoft.com/office/drawing/2014/main" id="{0F04D312-774A-1502-B88B-3A56116F7A74}"/>
              </a:ext>
            </a:extLst>
          </p:cNvPr>
          <p:cNvSpPr txBox="1"/>
          <p:nvPr/>
        </p:nvSpPr>
        <p:spPr>
          <a:xfrm>
            <a:off x="-15219" y="2879457"/>
            <a:ext cx="12207219" cy="229574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lang="en-CA" sz="4600" i="1">
                <a:solidFill>
                  <a:srgbClr val="005695"/>
                </a:solidFill>
                <a:latin typeface="Segoe UI Light"/>
              </a:rPr>
              <a:t>Jan Dubiński, Stanisław Pawlak, Franziska Boenisch, Tomasz Trzciński, </a:t>
            </a:r>
            <a:r>
              <a:rPr lang="en-CA" sz="4600" b="1" i="1" u="sng">
                <a:solidFill>
                  <a:srgbClr val="005695"/>
                </a:solidFill>
                <a:latin typeface="Segoe UI Light"/>
              </a:rPr>
              <a:t>Adam Dziedzic </a:t>
            </a:r>
            <a:r>
              <a:rPr kumimoji="0" lang="en-US" sz="4600" b="0" i="1" u="none" strike="noStrike" kern="1200" cap="none" spc="0" normalizeH="0" baseline="0" noProof="0" dirty="0">
                <a:ln>
                  <a:noFill/>
                </a:ln>
                <a:solidFill>
                  <a:srgbClr val="005695"/>
                </a:solidFill>
                <a:effectLst/>
                <a:uLnTx/>
                <a:uFillTx/>
                <a:latin typeface="Segoe UI Light"/>
                <a:ea typeface="+mn-ea"/>
                <a:cs typeface="+mn-cs"/>
              </a:rPr>
              <a:t>December 15</a:t>
            </a:r>
            <a:r>
              <a:rPr kumimoji="0" lang="en-US" sz="4600" b="0" i="1" u="none" strike="noStrike" kern="1200" cap="none" spc="0" normalizeH="0" baseline="30000" noProof="0" dirty="0" err="1">
                <a:ln>
                  <a:noFill/>
                </a:ln>
                <a:solidFill>
                  <a:srgbClr val="005695"/>
                </a:solidFill>
                <a:effectLst/>
                <a:uLnTx/>
                <a:uFillTx/>
                <a:latin typeface="Segoe UI Light"/>
                <a:ea typeface="+mn-ea"/>
                <a:cs typeface="+mn-cs"/>
              </a:rPr>
              <a:t>th</a:t>
            </a:r>
            <a:r>
              <a:rPr kumimoji="0" lang="en-US" sz="4600" b="0" i="1" u="none" strike="noStrike" kern="1200" cap="none" spc="0" normalizeH="0" baseline="0" noProof="0" dirty="0">
                <a:ln>
                  <a:noFill/>
                </a:ln>
                <a:solidFill>
                  <a:srgbClr val="005695"/>
                </a:solidFill>
                <a:effectLst/>
                <a:uLnTx/>
                <a:uFillTx/>
                <a:latin typeface="Segoe UI Light"/>
                <a:ea typeface="+mn-ea"/>
                <a:cs typeface="+mn-cs"/>
              </a:rPr>
              <a:t>, 2023</a:t>
            </a:r>
          </a:p>
        </p:txBody>
      </p:sp>
      <p:sp>
        <p:nvSpPr>
          <p:cNvPr id="2" name="AutoShape 4" descr="Imprint">
            <a:extLst>
              <a:ext uri="{FF2B5EF4-FFF2-40B4-BE49-F238E27FC236}">
                <a16:creationId xmlns:a16="http://schemas.microsoft.com/office/drawing/2014/main" id="{B54AC4BF-EF33-FC0D-1778-2A9F8672C4EC}"/>
              </a:ext>
            </a:extLst>
          </p:cNvPr>
          <p:cNvSpPr>
            <a:spLocks noChangeAspect="1" noChangeArrowheads="1"/>
          </p:cNvSpPr>
          <p:nvPr/>
        </p:nvSpPr>
        <p:spPr bwMode="auto">
          <a:xfrm>
            <a:off x="5913549" y="5096716"/>
            <a:ext cx="1096853" cy="10968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0" name="Graphic 19">
            <a:extLst>
              <a:ext uri="{FF2B5EF4-FFF2-40B4-BE49-F238E27FC236}">
                <a16:creationId xmlns:a16="http://schemas.microsoft.com/office/drawing/2014/main" id="{AAB43685-CCBF-ABB4-EF73-2E7A63374E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9632" y="5009296"/>
            <a:ext cx="5334425" cy="1778142"/>
          </a:xfrm>
          <a:prstGeom prst="rect">
            <a:avLst/>
          </a:prstGeom>
        </p:spPr>
      </p:pic>
      <p:pic>
        <p:nvPicPr>
          <p:cNvPr id="2050" name="Picture 2" descr="Home">
            <a:extLst>
              <a:ext uri="{FF2B5EF4-FFF2-40B4-BE49-F238E27FC236}">
                <a16:creationId xmlns:a16="http://schemas.microsoft.com/office/drawing/2014/main" id="{F02A919E-4008-78FD-D439-6C4A3E1DA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97" y="5331211"/>
            <a:ext cx="4446903" cy="1134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379BF8-2699-C2F3-AADD-C13DC81A9798}"/>
              </a:ext>
            </a:extLst>
          </p:cNvPr>
          <p:cNvSpPr txBox="1"/>
          <p:nvPr/>
        </p:nvSpPr>
        <p:spPr>
          <a:xfrm>
            <a:off x="7010402" y="5341818"/>
            <a:ext cx="365760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prstClr val="black">
                    <a:lumMod val="85000"/>
                    <a:lumOff val="15000"/>
                  </a:prstClr>
                </a:solidFill>
                <a:effectLst/>
                <a:uLnTx/>
                <a:uFillTx/>
                <a:latin typeface="Amasis MT Pro" panose="02040604050005020304" pitchFamily="18" charset="77"/>
                <a:ea typeface="+mn-ea"/>
                <a:cs typeface="+mn-cs"/>
              </a:rPr>
              <a:t>SprintML</a:t>
            </a:r>
          </a:p>
        </p:txBody>
      </p:sp>
    </p:spTree>
    <p:extLst>
      <p:ext uri="{BB962C8B-B14F-4D97-AF65-F5344CB8AC3E}">
        <p14:creationId xmlns:p14="http://schemas.microsoft.com/office/powerpoint/2010/main" val="628811745"/>
      </p:ext>
    </p:extLst>
  </p:cSld>
  <p:clrMapOvr>
    <a:masterClrMapping/>
  </p:clrMapOvr>
  <p:transition advTm="10389">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3">
            <a:extLst>
              <a:ext uri="{FF2B5EF4-FFF2-40B4-BE49-F238E27FC236}">
                <a16:creationId xmlns:a16="http://schemas.microsoft.com/office/drawing/2014/main" id="{C11307A6-7AE1-49E0-9FA4-E642E4823572}"/>
              </a:ext>
            </a:extLst>
          </p:cNvPr>
          <p:cNvSpPr txBox="1">
            <a:spLocks/>
          </p:cNvSpPr>
          <p:nvPr/>
        </p:nvSpPr>
        <p:spPr>
          <a:xfrm>
            <a:off x="0" y="0"/>
            <a:ext cx="12192000"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14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Active </a:t>
            </a:r>
            <a:r>
              <a:rPr kumimoji="0" lang="en-US" sz="514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Defenses</a:t>
            </a:r>
            <a:r>
              <a:rPr kumimoji="0" lang="en-US" sz="514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against Stealing SSL Models</a:t>
            </a:r>
          </a:p>
        </p:txBody>
      </p:sp>
      <p:pic>
        <p:nvPicPr>
          <p:cNvPr id="6" name="Picture 5">
            <a:extLst>
              <a:ext uri="{FF2B5EF4-FFF2-40B4-BE49-F238E27FC236}">
                <a16:creationId xmlns:a16="http://schemas.microsoft.com/office/drawing/2014/main" id="{59A30925-F551-3B18-AD4B-8ACDFE423AB0}"/>
              </a:ext>
            </a:extLst>
          </p:cNvPr>
          <p:cNvPicPr>
            <a:picLocks noChangeAspect="1"/>
          </p:cNvPicPr>
          <p:nvPr/>
        </p:nvPicPr>
        <p:blipFill>
          <a:blip r:embed="rId3"/>
          <a:stretch>
            <a:fillRect/>
          </a:stretch>
        </p:blipFill>
        <p:spPr>
          <a:xfrm>
            <a:off x="236764" y="876073"/>
            <a:ext cx="5859236" cy="5848076"/>
          </a:xfrm>
          <a:prstGeom prst="rect">
            <a:avLst/>
          </a:prstGeom>
        </p:spPr>
      </p:pic>
      <p:sp>
        <p:nvSpPr>
          <p:cNvPr id="7" name="TextBox 6">
            <a:extLst>
              <a:ext uri="{FF2B5EF4-FFF2-40B4-BE49-F238E27FC236}">
                <a16:creationId xmlns:a16="http://schemas.microsoft.com/office/drawing/2014/main" id="{57917C93-C53B-A912-2026-D4308F683D33}"/>
              </a:ext>
            </a:extLst>
          </p:cNvPr>
          <p:cNvSpPr txBox="1"/>
          <p:nvPr/>
        </p:nvSpPr>
        <p:spPr>
          <a:xfrm>
            <a:off x="864053" y="1752146"/>
            <a:ext cx="1421947"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SVHN</a:t>
            </a:r>
          </a:p>
        </p:txBody>
      </p:sp>
      <p:sp>
        <p:nvSpPr>
          <p:cNvPr id="9" name="TextBox 8">
            <a:extLst>
              <a:ext uri="{FF2B5EF4-FFF2-40B4-BE49-F238E27FC236}">
                <a16:creationId xmlns:a16="http://schemas.microsoft.com/office/drawing/2014/main" id="{B156C88F-C95D-C094-A52C-FD7B18C09C6C}"/>
              </a:ext>
            </a:extLst>
          </p:cNvPr>
          <p:cNvSpPr txBox="1"/>
          <p:nvPr/>
        </p:nvSpPr>
        <p:spPr>
          <a:xfrm>
            <a:off x="3792311" y="3445329"/>
            <a:ext cx="1890032"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CIFAR10</a:t>
            </a:r>
          </a:p>
        </p:txBody>
      </p:sp>
      <p:sp>
        <p:nvSpPr>
          <p:cNvPr id="10" name="TextBox 9">
            <a:extLst>
              <a:ext uri="{FF2B5EF4-FFF2-40B4-BE49-F238E27FC236}">
                <a16:creationId xmlns:a16="http://schemas.microsoft.com/office/drawing/2014/main" id="{2519BD2C-622A-2B2F-979E-DE0B46662B68}"/>
              </a:ext>
            </a:extLst>
          </p:cNvPr>
          <p:cNvSpPr txBox="1"/>
          <p:nvPr/>
        </p:nvSpPr>
        <p:spPr>
          <a:xfrm>
            <a:off x="4737327" y="5626445"/>
            <a:ext cx="1890032"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STL10</a:t>
            </a:r>
          </a:p>
        </p:txBody>
      </p:sp>
      <p:sp>
        <p:nvSpPr>
          <p:cNvPr id="12" name="TextBox 11">
            <a:extLst>
              <a:ext uri="{FF2B5EF4-FFF2-40B4-BE49-F238E27FC236}">
                <a16:creationId xmlns:a16="http://schemas.microsoft.com/office/drawing/2014/main" id="{6C278C74-73D4-C024-2776-5A614D1FDDCB}"/>
              </a:ext>
            </a:extLst>
          </p:cNvPr>
          <p:cNvSpPr txBox="1"/>
          <p:nvPr/>
        </p:nvSpPr>
        <p:spPr>
          <a:xfrm>
            <a:off x="2221366" y="5953646"/>
            <a:ext cx="1890032"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F-MNIST</a:t>
            </a:r>
          </a:p>
        </p:txBody>
      </p:sp>
      <p:sp>
        <p:nvSpPr>
          <p:cNvPr id="20" name="TextBox 19">
            <a:extLst>
              <a:ext uri="{FF2B5EF4-FFF2-40B4-BE49-F238E27FC236}">
                <a16:creationId xmlns:a16="http://schemas.microsoft.com/office/drawing/2014/main" id="{B8106422-DE73-C5BD-3C0A-9D50BFECFF23}"/>
              </a:ext>
            </a:extLst>
          </p:cNvPr>
          <p:cNvSpPr txBox="1"/>
          <p:nvPr/>
        </p:nvSpPr>
        <p:spPr>
          <a:xfrm>
            <a:off x="1263337" y="1093555"/>
            <a:ext cx="3806089"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1" i="0" u="none" strike="noStrike" kern="1200" cap="none" spc="0" normalizeH="0" baseline="0" noProof="0" dirty="0">
                <a:ln>
                  <a:noFill/>
                </a:ln>
                <a:solidFill>
                  <a:srgbClr val="0F6FC6"/>
                </a:solidFill>
                <a:effectLst/>
                <a:uLnTx/>
                <a:uFillTx/>
                <a:latin typeface="Segoe UI"/>
                <a:ea typeface="+mn-ea"/>
                <a:cs typeface="+mn-cs"/>
              </a:rPr>
              <a:t>LEGITIMATE USERS</a:t>
            </a:r>
          </a:p>
        </p:txBody>
      </p:sp>
      <p:sp>
        <p:nvSpPr>
          <p:cNvPr id="2" name="Slide Number Placeholder 1">
            <a:extLst>
              <a:ext uri="{FF2B5EF4-FFF2-40B4-BE49-F238E27FC236}">
                <a16:creationId xmlns:a16="http://schemas.microsoft.com/office/drawing/2014/main" id="{575178D8-1A8C-3437-E8B3-0EC06A4CADDD}"/>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765"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520253706"/>
      </p:ext>
    </p:extLst>
  </p:cSld>
  <p:clrMapOvr>
    <a:masterClrMapping/>
  </p:clrMapOvr>
  <p:transition advTm="10389">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a:extLst>
              <a:ext uri="{FF2B5EF4-FFF2-40B4-BE49-F238E27FC236}">
                <a16:creationId xmlns:a16="http://schemas.microsoft.com/office/drawing/2014/main" id="{6143C09B-D33F-4E9D-86DE-3B5599FBE846}"/>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8" name="Title 3">
            <a:extLst>
              <a:ext uri="{FF2B5EF4-FFF2-40B4-BE49-F238E27FC236}">
                <a16:creationId xmlns:a16="http://schemas.microsoft.com/office/drawing/2014/main" id="{C11307A6-7AE1-49E0-9FA4-E642E4823572}"/>
              </a:ext>
            </a:extLst>
          </p:cNvPr>
          <p:cNvSpPr txBox="1">
            <a:spLocks/>
          </p:cNvSpPr>
          <p:nvPr/>
        </p:nvSpPr>
        <p:spPr>
          <a:xfrm>
            <a:off x="0" y="0"/>
            <a:ext cx="12192000"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14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Active </a:t>
            </a:r>
            <a:r>
              <a:rPr kumimoji="0" lang="en-US" sz="514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Defenses</a:t>
            </a:r>
            <a:r>
              <a:rPr kumimoji="0" lang="en-US" sz="514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against Stealing SSL Models</a:t>
            </a:r>
          </a:p>
        </p:txBody>
      </p:sp>
      <p:pic>
        <p:nvPicPr>
          <p:cNvPr id="6" name="Picture 5">
            <a:extLst>
              <a:ext uri="{FF2B5EF4-FFF2-40B4-BE49-F238E27FC236}">
                <a16:creationId xmlns:a16="http://schemas.microsoft.com/office/drawing/2014/main" id="{59A30925-F551-3B18-AD4B-8ACDFE423AB0}"/>
              </a:ext>
            </a:extLst>
          </p:cNvPr>
          <p:cNvPicPr>
            <a:picLocks noChangeAspect="1"/>
          </p:cNvPicPr>
          <p:nvPr/>
        </p:nvPicPr>
        <p:blipFill>
          <a:blip r:embed="rId3"/>
          <a:stretch>
            <a:fillRect/>
          </a:stretch>
        </p:blipFill>
        <p:spPr>
          <a:xfrm>
            <a:off x="236764" y="876073"/>
            <a:ext cx="5859236" cy="5848076"/>
          </a:xfrm>
          <a:prstGeom prst="rect">
            <a:avLst/>
          </a:prstGeom>
        </p:spPr>
      </p:pic>
      <p:sp>
        <p:nvSpPr>
          <p:cNvPr id="7" name="TextBox 6">
            <a:extLst>
              <a:ext uri="{FF2B5EF4-FFF2-40B4-BE49-F238E27FC236}">
                <a16:creationId xmlns:a16="http://schemas.microsoft.com/office/drawing/2014/main" id="{57917C93-C53B-A912-2026-D4308F683D33}"/>
              </a:ext>
            </a:extLst>
          </p:cNvPr>
          <p:cNvSpPr txBox="1"/>
          <p:nvPr/>
        </p:nvSpPr>
        <p:spPr>
          <a:xfrm>
            <a:off x="864053" y="1752146"/>
            <a:ext cx="1421947"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SVHN</a:t>
            </a:r>
          </a:p>
        </p:txBody>
      </p:sp>
      <p:sp>
        <p:nvSpPr>
          <p:cNvPr id="9" name="TextBox 8">
            <a:extLst>
              <a:ext uri="{FF2B5EF4-FFF2-40B4-BE49-F238E27FC236}">
                <a16:creationId xmlns:a16="http://schemas.microsoft.com/office/drawing/2014/main" id="{B156C88F-C95D-C094-A52C-FD7B18C09C6C}"/>
              </a:ext>
            </a:extLst>
          </p:cNvPr>
          <p:cNvSpPr txBox="1"/>
          <p:nvPr/>
        </p:nvSpPr>
        <p:spPr>
          <a:xfrm>
            <a:off x="3792311" y="3445329"/>
            <a:ext cx="1890032"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CIFAR10</a:t>
            </a:r>
          </a:p>
        </p:txBody>
      </p:sp>
      <p:sp>
        <p:nvSpPr>
          <p:cNvPr id="10" name="TextBox 9">
            <a:extLst>
              <a:ext uri="{FF2B5EF4-FFF2-40B4-BE49-F238E27FC236}">
                <a16:creationId xmlns:a16="http://schemas.microsoft.com/office/drawing/2014/main" id="{2519BD2C-622A-2B2F-979E-DE0B46662B68}"/>
              </a:ext>
            </a:extLst>
          </p:cNvPr>
          <p:cNvSpPr txBox="1"/>
          <p:nvPr/>
        </p:nvSpPr>
        <p:spPr>
          <a:xfrm>
            <a:off x="4737327" y="5626445"/>
            <a:ext cx="1890032"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STL10</a:t>
            </a:r>
          </a:p>
        </p:txBody>
      </p:sp>
      <p:sp>
        <p:nvSpPr>
          <p:cNvPr id="12" name="TextBox 11">
            <a:extLst>
              <a:ext uri="{FF2B5EF4-FFF2-40B4-BE49-F238E27FC236}">
                <a16:creationId xmlns:a16="http://schemas.microsoft.com/office/drawing/2014/main" id="{6C278C74-73D4-C024-2776-5A614D1FDDCB}"/>
              </a:ext>
            </a:extLst>
          </p:cNvPr>
          <p:cNvSpPr txBox="1"/>
          <p:nvPr/>
        </p:nvSpPr>
        <p:spPr>
          <a:xfrm>
            <a:off x="2221366" y="5953646"/>
            <a:ext cx="1890032"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F-MNIST</a:t>
            </a:r>
          </a:p>
        </p:txBody>
      </p:sp>
      <p:pic>
        <p:nvPicPr>
          <p:cNvPr id="13" name="Picture 12">
            <a:extLst>
              <a:ext uri="{FF2B5EF4-FFF2-40B4-BE49-F238E27FC236}">
                <a16:creationId xmlns:a16="http://schemas.microsoft.com/office/drawing/2014/main" id="{9D806E2A-9C0C-037D-1B41-A42C179BE497}"/>
              </a:ext>
            </a:extLst>
          </p:cNvPr>
          <p:cNvPicPr>
            <a:picLocks noChangeAspect="1"/>
          </p:cNvPicPr>
          <p:nvPr/>
        </p:nvPicPr>
        <p:blipFill>
          <a:blip r:embed="rId3"/>
          <a:stretch>
            <a:fillRect/>
          </a:stretch>
        </p:blipFill>
        <p:spPr>
          <a:xfrm>
            <a:off x="6106537" y="876073"/>
            <a:ext cx="5859236" cy="5848076"/>
          </a:xfrm>
          <a:prstGeom prst="rect">
            <a:avLst/>
          </a:prstGeom>
        </p:spPr>
      </p:pic>
      <p:sp>
        <p:nvSpPr>
          <p:cNvPr id="14" name="TextBox 13">
            <a:extLst>
              <a:ext uri="{FF2B5EF4-FFF2-40B4-BE49-F238E27FC236}">
                <a16:creationId xmlns:a16="http://schemas.microsoft.com/office/drawing/2014/main" id="{6C1A4D15-D95A-641F-03C6-A11A57A9DECD}"/>
              </a:ext>
            </a:extLst>
          </p:cNvPr>
          <p:cNvSpPr txBox="1"/>
          <p:nvPr/>
        </p:nvSpPr>
        <p:spPr>
          <a:xfrm>
            <a:off x="6733826" y="1752146"/>
            <a:ext cx="1421947"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SVHN</a:t>
            </a:r>
          </a:p>
        </p:txBody>
      </p:sp>
      <p:sp>
        <p:nvSpPr>
          <p:cNvPr id="15" name="TextBox 14">
            <a:extLst>
              <a:ext uri="{FF2B5EF4-FFF2-40B4-BE49-F238E27FC236}">
                <a16:creationId xmlns:a16="http://schemas.microsoft.com/office/drawing/2014/main" id="{A78176AA-A42E-DD49-0FFE-41FF6FB295F6}"/>
              </a:ext>
            </a:extLst>
          </p:cNvPr>
          <p:cNvSpPr txBox="1"/>
          <p:nvPr/>
        </p:nvSpPr>
        <p:spPr>
          <a:xfrm>
            <a:off x="9662084" y="3445329"/>
            <a:ext cx="1890032"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CIFAR10</a:t>
            </a:r>
          </a:p>
        </p:txBody>
      </p:sp>
      <p:sp>
        <p:nvSpPr>
          <p:cNvPr id="18" name="TextBox 17">
            <a:extLst>
              <a:ext uri="{FF2B5EF4-FFF2-40B4-BE49-F238E27FC236}">
                <a16:creationId xmlns:a16="http://schemas.microsoft.com/office/drawing/2014/main" id="{FFCF1552-EE49-3780-2C28-73B798028740}"/>
              </a:ext>
            </a:extLst>
          </p:cNvPr>
          <p:cNvSpPr txBox="1"/>
          <p:nvPr/>
        </p:nvSpPr>
        <p:spPr>
          <a:xfrm>
            <a:off x="8091139" y="5953646"/>
            <a:ext cx="1890032"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F-MNIST</a:t>
            </a:r>
          </a:p>
        </p:txBody>
      </p:sp>
      <p:sp>
        <p:nvSpPr>
          <p:cNvPr id="19" name="Rectangle 18">
            <a:extLst>
              <a:ext uri="{FF2B5EF4-FFF2-40B4-BE49-F238E27FC236}">
                <a16:creationId xmlns:a16="http://schemas.microsoft.com/office/drawing/2014/main" id="{469532DA-E900-D456-DE68-8AC50C20F440}"/>
              </a:ext>
            </a:extLst>
          </p:cNvPr>
          <p:cNvSpPr/>
          <p:nvPr/>
        </p:nvSpPr>
        <p:spPr bwMode="auto">
          <a:xfrm>
            <a:off x="6360659" y="1094014"/>
            <a:ext cx="5456465" cy="5388484"/>
          </a:xfrm>
          <a:prstGeom prst="rect">
            <a:avLst/>
          </a:prstGeom>
          <a:solidFill>
            <a:srgbClr val="FF0000">
              <a:alpha val="66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06D97796-6DDF-0D0E-44EA-6DACC94236C0}"/>
              </a:ext>
            </a:extLst>
          </p:cNvPr>
          <p:cNvSpPr txBox="1"/>
          <p:nvPr/>
        </p:nvSpPr>
        <p:spPr>
          <a:xfrm>
            <a:off x="7963741" y="1118692"/>
            <a:ext cx="2972142" cy="7109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Segoe UI"/>
                <a:ea typeface="+mn-ea"/>
                <a:cs typeface="+mn-cs"/>
              </a:rPr>
              <a:t>ATTACKER</a:t>
            </a:r>
          </a:p>
        </p:txBody>
      </p:sp>
      <p:pic>
        <p:nvPicPr>
          <p:cNvPr id="22" name="Graphic 21" descr="Devil face outline with solid fill">
            <a:extLst>
              <a:ext uri="{FF2B5EF4-FFF2-40B4-BE49-F238E27FC236}">
                <a16:creationId xmlns:a16="http://schemas.microsoft.com/office/drawing/2014/main" id="{B2D23992-B1F8-2DA3-B124-55AADE337C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48141" y="1893967"/>
            <a:ext cx="738664" cy="738664"/>
          </a:xfrm>
          <a:prstGeom prst="rect">
            <a:avLst/>
          </a:prstGeom>
        </p:spPr>
      </p:pic>
      <p:sp>
        <p:nvSpPr>
          <p:cNvPr id="23" name="TextBox 22">
            <a:extLst>
              <a:ext uri="{FF2B5EF4-FFF2-40B4-BE49-F238E27FC236}">
                <a16:creationId xmlns:a16="http://schemas.microsoft.com/office/drawing/2014/main" id="{EAF9D863-3DD0-7DE1-9BF8-3DFDF8C91E09}"/>
              </a:ext>
            </a:extLst>
          </p:cNvPr>
          <p:cNvSpPr txBox="1"/>
          <p:nvPr/>
        </p:nvSpPr>
        <p:spPr>
          <a:xfrm>
            <a:off x="1263337" y="1093555"/>
            <a:ext cx="3806089"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000" b="1" i="0" u="none" strike="noStrike" kern="1200" cap="none" spc="0" normalizeH="0" baseline="0" noProof="0" dirty="0">
                <a:ln>
                  <a:noFill/>
                </a:ln>
                <a:solidFill>
                  <a:srgbClr val="0F6FC6"/>
                </a:solidFill>
                <a:effectLst/>
                <a:uLnTx/>
                <a:uFillTx/>
                <a:latin typeface="Segoe UI"/>
                <a:ea typeface="+mn-ea"/>
                <a:cs typeface="+mn-cs"/>
              </a:rPr>
              <a:t>LEGITIMATE USERS</a:t>
            </a:r>
          </a:p>
        </p:txBody>
      </p:sp>
    </p:spTree>
    <p:extLst>
      <p:ext uri="{BB962C8B-B14F-4D97-AF65-F5344CB8AC3E}">
        <p14:creationId xmlns:p14="http://schemas.microsoft.com/office/powerpoint/2010/main" val="231422912"/>
      </p:ext>
    </p:extLst>
  </p:cSld>
  <p:clrMapOvr>
    <a:masterClrMapping/>
  </p:clrMapOvr>
  <p:transition advTm="10389">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a:extLst>
              <a:ext uri="{FF2B5EF4-FFF2-40B4-BE49-F238E27FC236}">
                <a16:creationId xmlns:a16="http://schemas.microsoft.com/office/drawing/2014/main" id="{6143C09B-D33F-4E9D-86DE-3B5599FBE846}"/>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8" name="Title 3">
            <a:extLst>
              <a:ext uri="{FF2B5EF4-FFF2-40B4-BE49-F238E27FC236}">
                <a16:creationId xmlns:a16="http://schemas.microsoft.com/office/drawing/2014/main" id="{C11307A6-7AE1-49E0-9FA4-E642E4823572}"/>
              </a:ext>
            </a:extLst>
          </p:cNvPr>
          <p:cNvSpPr txBox="1">
            <a:spLocks/>
          </p:cNvSpPr>
          <p:nvPr/>
        </p:nvSpPr>
        <p:spPr>
          <a:xfrm>
            <a:off x="0" y="0"/>
            <a:ext cx="12192000"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1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Fraction of Occupied Buckets</a:t>
            </a:r>
          </a:p>
        </p:txBody>
      </p:sp>
      <p:pic>
        <p:nvPicPr>
          <p:cNvPr id="5" name="Picture 4">
            <a:extLst>
              <a:ext uri="{FF2B5EF4-FFF2-40B4-BE49-F238E27FC236}">
                <a16:creationId xmlns:a16="http://schemas.microsoft.com/office/drawing/2014/main" id="{678D530B-9F64-5BE3-B2C8-779599C280EB}"/>
              </a:ext>
            </a:extLst>
          </p:cNvPr>
          <p:cNvPicPr>
            <a:picLocks noChangeAspect="1"/>
          </p:cNvPicPr>
          <p:nvPr/>
        </p:nvPicPr>
        <p:blipFill>
          <a:blip r:embed="rId3"/>
          <a:stretch>
            <a:fillRect/>
          </a:stretch>
        </p:blipFill>
        <p:spPr>
          <a:xfrm>
            <a:off x="0" y="676200"/>
            <a:ext cx="11787544" cy="6170522"/>
          </a:xfrm>
          <a:prstGeom prst="rect">
            <a:avLst/>
          </a:prstGeom>
        </p:spPr>
      </p:pic>
    </p:spTree>
    <p:extLst>
      <p:ext uri="{BB962C8B-B14F-4D97-AF65-F5344CB8AC3E}">
        <p14:creationId xmlns:p14="http://schemas.microsoft.com/office/powerpoint/2010/main" val="939155838"/>
      </p:ext>
    </p:extLst>
  </p:cSld>
  <p:clrMapOvr>
    <a:masterClrMapping/>
  </p:clrMapOvr>
  <p:transition advTm="10389">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BAB79E6-8A82-1E6B-1043-4BD1A727D5B4}"/>
              </a:ext>
            </a:extLst>
          </p:cNvPr>
          <p:cNvSpPr/>
          <p:nvPr/>
        </p:nvSpPr>
        <p:spPr bwMode="auto">
          <a:xfrm>
            <a:off x="6743700" y="876072"/>
            <a:ext cx="1600200" cy="5056871"/>
          </a:xfrm>
          <a:prstGeom prst="rect">
            <a:avLst/>
          </a:prstGeom>
          <a:solidFill>
            <a:srgbClr val="FFE7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Slide Number Placeholder 1">
            <a:extLst>
              <a:ext uri="{FF2B5EF4-FFF2-40B4-BE49-F238E27FC236}">
                <a16:creationId xmlns:a16="http://schemas.microsoft.com/office/drawing/2014/main" id="{6143C09B-D33F-4E9D-86DE-3B5599FBE846}"/>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8" name="Title 3">
            <a:extLst>
              <a:ext uri="{FF2B5EF4-FFF2-40B4-BE49-F238E27FC236}">
                <a16:creationId xmlns:a16="http://schemas.microsoft.com/office/drawing/2014/main" id="{C11307A6-7AE1-49E0-9FA4-E642E4823572}"/>
              </a:ext>
            </a:extLst>
          </p:cNvPr>
          <p:cNvSpPr txBox="1">
            <a:spLocks/>
          </p:cNvSpPr>
          <p:nvPr/>
        </p:nvSpPr>
        <p:spPr>
          <a:xfrm>
            <a:off x="0" y="0"/>
            <a:ext cx="12192000"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1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Output Transformations against Sybil Attacks</a:t>
            </a:r>
          </a:p>
        </p:txBody>
      </p:sp>
      <p:pic>
        <p:nvPicPr>
          <p:cNvPr id="26" name="Picture 25">
            <a:extLst>
              <a:ext uri="{FF2B5EF4-FFF2-40B4-BE49-F238E27FC236}">
                <a16:creationId xmlns:a16="http://schemas.microsoft.com/office/drawing/2014/main" id="{65C78C31-5104-6DCB-DE5E-69E147F4F00B}"/>
              </a:ext>
            </a:extLst>
          </p:cNvPr>
          <p:cNvPicPr>
            <a:picLocks noChangeAspect="1"/>
          </p:cNvPicPr>
          <p:nvPr/>
        </p:nvPicPr>
        <p:blipFill>
          <a:blip r:embed="rId3"/>
          <a:stretch>
            <a:fillRect/>
          </a:stretch>
        </p:blipFill>
        <p:spPr>
          <a:xfrm>
            <a:off x="513444" y="1651001"/>
            <a:ext cx="760186" cy="760186"/>
          </a:xfrm>
          <a:prstGeom prst="rect">
            <a:avLst/>
          </a:prstGeom>
        </p:spPr>
      </p:pic>
      <p:pic>
        <p:nvPicPr>
          <p:cNvPr id="27" name="Picture 26">
            <a:extLst>
              <a:ext uri="{FF2B5EF4-FFF2-40B4-BE49-F238E27FC236}">
                <a16:creationId xmlns:a16="http://schemas.microsoft.com/office/drawing/2014/main" id="{90926070-CBA3-BD2B-5535-B8B27E7101C4}"/>
              </a:ext>
            </a:extLst>
          </p:cNvPr>
          <p:cNvPicPr>
            <a:picLocks noChangeAspect="1"/>
          </p:cNvPicPr>
          <p:nvPr/>
        </p:nvPicPr>
        <p:blipFill>
          <a:blip r:embed="rId4"/>
          <a:stretch>
            <a:fillRect/>
          </a:stretch>
        </p:blipFill>
        <p:spPr>
          <a:xfrm>
            <a:off x="483936" y="2809876"/>
            <a:ext cx="800196" cy="760186"/>
          </a:xfrm>
          <a:prstGeom prst="rect">
            <a:avLst/>
          </a:prstGeom>
        </p:spPr>
      </p:pic>
      <p:pic>
        <p:nvPicPr>
          <p:cNvPr id="28" name="Picture 27">
            <a:extLst>
              <a:ext uri="{FF2B5EF4-FFF2-40B4-BE49-F238E27FC236}">
                <a16:creationId xmlns:a16="http://schemas.microsoft.com/office/drawing/2014/main" id="{0262ACA1-528A-ACA6-955B-3D3211321605}"/>
              </a:ext>
            </a:extLst>
          </p:cNvPr>
          <p:cNvPicPr>
            <a:picLocks noChangeAspect="1"/>
          </p:cNvPicPr>
          <p:nvPr/>
        </p:nvPicPr>
        <p:blipFill>
          <a:blip r:embed="rId5"/>
          <a:stretch>
            <a:fillRect/>
          </a:stretch>
        </p:blipFill>
        <p:spPr>
          <a:xfrm>
            <a:off x="542951" y="3968751"/>
            <a:ext cx="741181" cy="760186"/>
          </a:xfrm>
          <a:prstGeom prst="rect">
            <a:avLst/>
          </a:prstGeom>
        </p:spPr>
      </p:pic>
      <p:pic>
        <p:nvPicPr>
          <p:cNvPr id="29" name="Picture 28">
            <a:extLst>
              <a:ext uri="{FF2B5EF4-FFF2-40B4-BE49-F238E27FC236}">
                <a16:creationId xmlns:a16="http://schemas.microsoft.com/office/drawing/2014/main" id="{792F5B0C-28BA-E29C-C1B8-4B882C23DC3D}"/>
              </a:ext>
            </a:extLst>
          </p:cNvPr>
          <p:cNvPicPr>
            <a:picLocks noChangeAspect="1"/>
          </p:cNvPicPr>
          <p:nvPr/>
        </p:nvPicPr>
        <p:blipFill rotWithShape="1">
          <a:blip r:embed="rId6"/>
          <a:srcRect r="6789" b="6089"/>
          <a:stretch/>
        </p:blipFill>
        <p:spPr>
          <a:xfrm>
            <a:off x="542951" y="5172756"/>
            <a:ext cx="793214" cy="760187"/>
          </a:xfrm>
          <a:prstGeom prst="rect">
            <a:avLst/>
          </a:prstGeom>
        </p:spPr>
      </p:pic>
      <p:sp>
        <p:nvSpPr>
          <p:cNvPr id="30" name="Title 3">
            <a:extLst>
              <a:ext uri="{FF2B5EF4-FFF2-40B4-BE49-F238E27FC236}">
                <a16:creationId xmlns:a16="http://schemas.microsoft.com/office/drawing/2014/main" id="{5EFD2096-7698-4CA3-E054-EF11879EABDC}"/>
              </a:ext>
            </a:extLst>
          </p:cNvPr>
          <p:cNvSpPr txBox="1">
            <a:spLocks/>
          </p:cNvSpPr>
          <p:nvPr/>
        </p:nvSpPr>
        <p:spPr>
          <a:xfrm>
            <a:off x="1284132" y="1651001"/>
            <a:ext cx="1736271"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1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Affine</a:t>
            </a:r>
          </a:p>
        </p:txBody>
      </p:sp>
      <p:sp>
        <p:nvSpPr>
          <p:cNvPr id="31" name="Title 3">
            <a:extLst>
              <a:ext uri="{FF2B5EF4-FFF2-40B4-BE49-F238E27FC236}">
                <a16:creationId xmlns:a16="http://schemas.microsoft.com/office/drawing/2014/main" id="{427CDAAE-ECA7-8767-9985-C3AE4231B6F7}"/>
              </a:ext>
            </a:extLst>
          </p:cNvPr>
          <p:cNvSpPr txBox="1">
            <a:spLocks/>
          </p:cNvSpPr>
          <p:nvPr/>
        </p:nvSpPr>
        <p:spPr>
          <a:xfrm>
            <a:off x="1336164" y="2809876"/>
            <a:ext cx="3317479"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10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Pad+Shuffle</a:t>
            </a:r>
            <a:endParaRPr kumimoji="0" lang="en-US" sz="51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2" name="Title 3">
            <a:extLst>
              <a:ext uri="{FF2B5EF4-FFF2-40B4-BE49-F238E27FC236}">
                <a16:creationId xmlns:a16="http://schemas.microsoft.com/office/drawing/2014/main" id="{CFECE925-F7F8-32E0-3A00-1ED2282F6813}"/>
              </a:ext>
            </a:extLst>
          </p:cNvPr>
          <p:cNvSpPr txBox="1">
            <a:spLocks/>
          </p:cNvSpPr>
          <p:nvPr/>
        </p:nvSpPr>
        <p:spPr>
          <a:xfrm>
            <a:off x="1336164" y="3968751"/>
            <a:ext cx="5260579"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10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Affine+Pad</a:t>
            </a:r>
            <a:r>
              <a:rPr kumimoji="0" lang="en-US" sz="51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+Shuffle</a:t>
            </a:r>
          </a:p>
        </p:txBody>
      </p:sp>
      <p:sp>
        <p:nvSpPr>
          <p:cNvPr id="33" name="Title 3">
            <a:extLst>
              <a:ext uri="{FF2B5EF4-FFF2-40B4-BE49-F238E27FC236}">
                <a16:creationId xmlns:a16="http://schemas.microsoft.com/office/drawing/2014/main" id="{32B7D953-1547-0CB5-D147-F26626B73178}"/>
              </a:ext>
            </a:extLst>
          </p:cNvPr>
          <p:cNvSpPr txBox="1">
            <a:spLocks/>
          </p:cNvSpPr>
          <p:nvPr/>
        </p:nvSpPr>
        <p:spPr>
          <a:xfrm>
            <a:off x="1336164" y="5127626"/>
            <a:ext cx="1815251"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1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Binary</a:t>
            </a:r>
          </a:p>
        </p:txBody>
      </p:sp>
      <p:graphicFrame>
        <p:nvGraphicFramePr>
          <p:cNvPr id="34" name="Table 33">
            <a:extLst>
              <a:ext uri="{FF2B5EF4-FFF2-40B4-BE49-F238E27FC236}">
                <a16:creationId xmlns:a16="http://schemas.microsoft.com/office/drawing/2014/main" id="{73B0BDAE-C829-AD81-5432-E2F3278DD2B8}"/>
              </a:ext>
            </a:extLst>
          </p:cNvPr>
          <p:cNvGraphicFramePr>
            <a:graphicFrameLocks noGrp="1"/>
          </p:cNvGraphicFramePr>
          <p:nvPr/>
        </p:nvGraphicFramePr>
        <p:xfrm>
          <a:off x="6986362" y="1935504"/>
          <a:ext cx="1103991" cy="3862610"/>
        </p:xfrm>
        <a:graphic>
          <a:graphicData uri="http://schemas.openxmlformats.org/drawingml/2006/table">
            <a:tbl>
              <a:tblPr firstRow="1" bandRow="1">
                <a:tableStyleId>{5940675A-B579-460E-94D1-54222C63F5DA}</a:tableStyleId>
              </a:tblPr>
              <a:tblGrid>
                <a:gridCol w="1103991">
                  <a:extLst>
                    <a:ext uri="{9D8B030D-6E8A-4147-A177-3AD203B41FA5}">
                      <a16:colId xmlns:a16="http://schemas.microsoft.com/office/drawing/2014/main" val="1456695411"/>
                    </a:ext>
                  </a:extLst>
                </a:gridCol>
              </a:tblGrid>
              <a:tr h="772522">
                <a:tc>
                  <a:txBody>
                    <a:bodyPr/>
                    <a:lstStyle/>
                    <a:p>
                      <a:pPr algn="ctr"/>
                      <a:r>
                        <a:rPr lang="en-US" sz="3000" dirty="0"/>
                        <a:t>0.71</a:t>
                      </a:r>
                    </a:p>
                  </a:txBody>
                  <a:tcPr/>
                </a:tc>
                <a:extLst>
                  <a:ext uri="{0D108BD9-81ED-4DB2-BD59-A6C34878D82A}">
                    <a16:rowId xmlns:a16="http://schemas.microsoft.com/office/drawing/2014/main" val="2218777809"/>
                  </a:ext>
                </a:extLst>
              </a:tr>
              <a:tr h="772522">
                <a:tc>
                  <a:txBody>
                    <a:bodyPr/>
                    <a:lstStyle/>
                    <a:p>
                      <a:pPr algn="ctr"/>
                      <a:r>
                        <a:rPr lang="en-US" sz="3000" dirty="0"/>
                        <a:t>-0.25</a:t>
                      </a:r>
                    </a:p>
                  </a:txBody>
                  <a:tcPr/>
                </a:tc>
                <a:extLst>
                  <a:ext uri="{0D108BD9-81ED-4DB2-BD59-A6C34878D82A}">
                    <a16:rowId xmlns:a16="http://schemas.microsoft.com/office/drawing/2014/main" val="2405416656"/>
                  </a:ext>
                </a:extLst>
              </a:tr>
              <a:tr h="772522">
                <a:tc>
                  <a:txBody>
                    <a:bodyPr/>
                    <a:lstStyle/>
                    <a:p>
                      <a:pPr algn="ctr"/>
                      <a:r>
                        <a:rPr lang="en-US" sz="3000" dirty="0"/>
                        <a:t>0.3</a:t>
                      </a:r>
                    </a:p>
                  </a:txBody>
                  <a:tcPr/>
                </a:tc>
                <a:extLst>
                  <a:ext uri="{0D108BD9-81ED-4DB2-BD59-A6C34878D82A}">
                    <a16:rowId xmlns:a16="http://schemas.microsoft.com/office/drawing/2014/main" val="3945426925"/>
                  </a:ext>
                </a:extLst>
              </a:tr>
              <a:tr h="772522">
                <a:tc>
                  <a:txBody>
                    <a:bodyPr/>
                    <a:lstStyle/>
                    <a:p>
                      <a:pPr algn="ctr"/>
                      <a:r>
                        <a:rPr lang="en-US" sz="3000" dirty="0"/>
                        <a:t>…</a:t>
                      </a:r>
                    </a:p>
                  </a:txBody>
                  <a:tcPr/>
                </a:tc>
                <a:extLst>
                  <a:ext uri="{0D108BD9-81ED-4DB2-BD59-A6C34878D82A}">
                    <a16:rowId xmlns:a16="http://schemas.microsoft.com/office/drawing/2014/main" val="2133487123"/>
                  </a:ext>
                </a:extLst>
              </a:tr>
              <a:tr h="772522">
                <a:tc>
                  <a:txBody>
                    <a:bodyPr/>
                    <a:lstStyle/>
                    <a:p>
                      <a:pPr algn="ctr"/>
                      <a:r>
                        <a:rPr lang="en-US" sz="3000" dirty="0"/>
                        <a:t>0.1</a:t>
                      </a:r>
                    </a:p>
                  </a:txBody>
                  <a:tcPr/>
                </a:tc>
                <a:extLst>
                  <a:ext uri="{0D108BD9-81ED-4DB2-BD59-A6C34878D82A}">
                    <a16:rowId xmlns:a16="http://schemas.microsoft.com/office/drawing/2014/main" val="30533600"/>
                  </a:ext>
                </a:extLst>
              </a:tr>
            </a:tbl>
          </a:graphicData>
        </a:graphic>
      </p:graphicFrame>
      <p:pic>
        <p:nvPicPr>
          <p:cNvPr id="35" name="Picture 34">
            <a:extLst>
              <a:ext uri="{FF2B5EF4-FFF2-40B4-BE49-F238E27FC236}">
                <a16:creationId xmlns:a16="http://schemas.microsoft.com/office/drawing/2014/main" id="{639A1BC9-2D46-5656-D4AA-DF6A3EB196E1}"/>
              </a:ext>
            </a:extLst>
          </p:cNvPr>
          <p:cNvPicPr>
            <a:picLocks noChangeAspect="1"/>
          </p:cNvPicPr>
          <p:nvPr/>
        </p:nvPicPr>
        <p:blipFill>
          <a:blip r:embed="rId4"/>
          <a:stretch>
            <a:fillRect/>
          </a:stretch>
        </p:blipFill>
        <p:spPr>
          <a:xfrm>
            <a:off x="8586562" y="3073966"/>
            <a:ext cx="800196" cy="760186"/>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1C29F81-06B6-BCD5-56F4-F8EFDAF3F953}"/>
                  </a:ext>
                </a:extLst>
              </p:cNvPr>
              <p:cNvSpPr txBox="1"/>
              <p:nvPr/>
            </p:nvSpPr>
            <p:spPr>
              <a:xfrm>
                <a:off x="7275177" y="1101232"/>
                <a:ext cx="526362" cy="74174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48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accPr>
                        <m:e>
                          <m:r>
                            <a:rPr kumimoji="0" lang="en-US" sz="48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𝑎</m:t>
                          </m:r>
                        </m:e>
                      </m:acc>
                    </m:oMath>
                  </m:oMathPara>
                </a14:m>
                <a:endParaRPr kumimoji="0" lang="en-US" sz="3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endParaRPr>
              </a:p>
            </p:txBody>
          </p:sp>
        </mc:Choice>
        <mc:Fallback xmlns="">
          <p:sp>
            <p:nvSpPr>
              <p:cNvPr id="36" name="TextBox 35">
                <a:extLst>
                  <a:ext uri="{FF2B5EF4-FFF2-40B4-BE49-F238E27FC236}">
                    <a16:creationId xmlns:a16="http://schemas.microsoft.com/office/drawing/2014/main" id="{81C29F81-06B6-BCD5-56F4-F8EFDAF3F953}"/>
                  </a:ext>
                </a:extLst>
              </p:cNvPr>
              <p:cNvSpPr txBox="1">
                <a:spLocks noRot="1" noChangeAspect="1" noMove="1" noResize="1" noEditPoints="1" noAdjustHandles="1" noChangeArrowheads="1" noChangeShapeType="1" noTextEdit="1"/>
              </p:cNvSpPr>
              <p:nvPr/>
            </p:nvSpPr>
            <p:spPr>
              <a:xfrm>
                <a:off x="7275177" y="1101232"/>
                <a:ext cx="526362" cy="741742"/>
              </a:xfrm>
              <a:prstGeom prst="rect">
                <a:avLst/>
              </a:prstGeom>
              <a:blipFill>
                <a:blip r:embed="rId7"/>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568D0C1C-C648-EF0F-1B25-A6E77DF15BC2}"/>
              </a:ext>
            </a:extLst>
          </p:cNvPr>
          <p:cNvSpPr/>
          <p:nvPr/>
        </p:nvSpPr>
        <p:spPr bwMode="auto">
          <a:xfrm>
            <a:off x="9519940" y="882736"/>
            <a:ext cx="1600200" cy="5828307"/>
          </a:xfrm>
          <a:prstGeom prst="rect">
            <a:avLst/>
          </a:prstGeom>
          <a:solidFill>
            <a:srgbClr val="FFE7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9" name="Table 38">
            <a:extLst>
              <a:ext uri="{FF2B5EF4-FFF2-40B4-BE49-F238E27FC236}">
                <a16:creationId xmlns:a16="http://schemas.microsoft.com/office/drawing/2014/main" id="{B95948DB-0B0D-F0CC-4764-D812B78DA85A}"/>
              </a:ext>
            </a:extLst>
          </p:cNvPr>
          <p:cNvGraphicFramePr>
            <a:graphicFrameLocks noGrp="1"/>
          </p:cNvGraphicFramePr>
          <p:nvPr/>
        </p:nvGraphicFramePr>
        <p:xfrm>
          <a:off x="9762602" y="1942168"/>
          <a:ext cx="1103991" cy="4635132"/>
        </p:xfrm>
        <a:graphic>
          <a:graphicData uri="http://schemas.openxmlformats.org/drawingml/2006/table">
            <a:tbl>
              <a:tblPr firstRow="1" bandRow="1">
                <a:tableStyleId>{5940675A-B579-460E-94D1-54222C63F5DA}</a:tableStyleId>
              </a:tblPr>
              <a:tblGrid>
                <a:gridCol w="1103991">
                  <a:extLst>
                    <a:ext uri="{9D8B030D-6E8A-4147-A177-3AD203B41FA5}">
                      <a16:colId xmlns:a16="http://schemas.microsoft.com/office/drawing/2014/main" val="1456695411"/>
                    </a:ext>
                  </a:extLst>
                </a:gridCol>
              </a:tblGrid>
              <a:tr h="772522">
                <a:tc>
                  <a:txBody>
                    <a:bodyPr/>
                    <a:lstStyle/>
                    <a:p>
                      <a:pPr algn="ctr"/>
                      <a:r>
                        <a:rPr lang="en-US" sz="3000" dirty="0"/>
                        <a:t>-0.25</a:t>
                      </a:r>
                    </a:p>
                  </a:txBody>
                  <a:tcPr/>
                </a:tc>
                <a:extLst>
                  <a:ext uri="{0D108BD9-81ED-4DB2-BD59-A6C34878D82A}">
                    <a16:rowId xmlns:a16="http://schemas.microsoft.com/office/drawing/2014/main" val="2218777809"/>
                  </a:ext>
                </a:extLst>
              </a:tr>
              <a:tr h="772522">
                <a:tc>
                  <a:txBody>
                    <a:bodyPr/>
                    <a:lstStyle/>
                    <a:p>
                      <a:pPr algn="ctr"/>
                      <a:r>
                        <a:rPr lang="en-US" sz="3000" dirty="0"/>
                        <a:t>0.71</a:t>
                      </a:r>
                    </a:p>
                  </a:txBody>
                  <a:tcPr/>
                </a:tc>
                <a:extLst>
                  <a:ext uri="{0D108BD9-81ED-4DB2-BD59-A6C34878D82A}">
                    <a16:rowId xmlns:a16="http://schemas.microsoft.com/office/drawing/2014/main" val="2405416656"/>
                  </a:ext>
                </a:extLst>
              </a:tr>
              <a:tr h="772522">
                <a:tc>
                  <a:txBody>
                    <a:bodyPr/>
                    <a:lstStyle/>
                    <a:p>
                      <a:pPr algn="ctr"/>
                      <a:r>
                        <a:rPr lang="en-US" sz="3000" dirty="0"/>
                        <a:t>0.1</a:t>
                      </a:r>
                    </a:p>
                  </a:txBody>
                  <a:tcPr/>
                </a:tc>
                <a:extLst>
                  <a:ext uri="{0D108BD9-81ED-4DB2-BD59-A6C34878D82A}">
                    <a16:rowId xmlns:a16="http://schemas.microsoft.com/office/drawing/2014/main" val="3945426925"/>
                  </a:ext>
                </a:extLst>
              </a:tr>
              <a:tr h="772522">
                <a:tc>
                  <a:txBody>
                    <a:bodyPr/>
                    <a:lstStyle/>
                    <a:p>
                      <a:pPr algn="ctr"/>
                      <a:r>
                        <a:rPr lang="en-US" sz="3000" dirty="0"/>
                        <a:t>…</a:t>
                      </a:r>
                    </a:p>
                  </a:txBody>
                  <a:tcPr/>
                </a:tc>
                <a:extLst>
                  <a:ext uri="{0D108BD9-81ED-4DB2-BD59-A6C34878D82A}">
                    <a16:rowId xmlns:a16="http://schemas.microsoft.com/office/drawing/2014/main" val="2133487123"/>
                  </a:ext>
                </a:extLst>
              </a:tr>
              <a:tr h="772522">
                <a:tc>
                  <a:txBody>
                    <a:bodyPr/>
                    <a:lstStyle/>
                    <a:p>
                      <a:pPr algn="ctr"/>
                      <a:r>
                        <a:rPr lang="en-US" sz="3000" dirty="0"/>
                        <a:t>0.3</a:t>
                      </a:r>
                    </a:p>
                  </a:txBody>
                  <a:tcPr/>
                </a:tc>
                <a:extLst>
                  <a:ext uri="{0D108BD9-81ED-4DB2-BD59-A6C34878D82A}">
                    <a16:rowId xmlns:a16="http://schemas.microsoft.com/office/drawing/2014/main" val="30533600"/>
                  </a:ext>
                </a:extLst>
              </a:tr>
              <a:tr h="772522">
                <a:tc>
                  <a:txBody>
                    <a:bodyPr/>
                    <a:lstStyle/>
                    <a:p>
                      <a:pPr algn="ctr"/>
                      <a:r>
                        <a:rPr lang="en-US" sz="3000" dirty="0"/>
                        <a:t>-0.4</a:t>
                      </a:r>
                    </a:p>
                  </a:txBody>
                  <a:tcPr/>
                </a:tc>
                <a:extLst>
                  <a:ext uri="{0D108BD9-81ED-4DB2-BD59-A6C34878D82A}">
                    <a16:rowId xmlns:a16="http://schemas.microsoft.com/office/drawing/2014/main" val="3889327634"/>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B55597E-8C21-E632-E1AD-58DF7FC7754C}"/>
                  </a:ext>
                </a:extLst>
              </p:cNvPr>
              <p:cNvSpPr txBox="1"/>
              <p:nvPr/>
            </p:nvSpPr>
            <p:spPr>
              <a:xfrm>
                <a:off x="10051417" y="1107896"/>
                <a:ext cx="513667" cy="84003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48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accPr>
                        <m:e>
                          <m:r>
                            <a:rPr kumimoji="0" lang="en-US" sz="48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𝑏</m:t>
                          </m:r>
                        </m:e>
                      </m:acc>
                    </m:oMath>
                  </m:oMathPara>
                </a14:m>
                <a:endParaRPr kumimoji="0" lang="en-US" sz="3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endParaRPr>
              </a:p>
            </p:txBody>
          </p:sp>
        </mc:Choice>
        <mc:Fallback xmlns="">
          <p:sp>
            <p:nvSpPr>
              <p:cNvPr id="40" name="TextBox 39">
                <a:extLst>
                  <a:ext uri="{FF2B5EF4-FFF2-40B4-BE49-F238E27FC236}">
                    <a16:creationId xmlns:a16="http://schemas.microsoft.com/office/drawing/2014/main" id="{4B55597E-8C21-E632-E1AD-58DF7FC7754C}"/>
                  </a:ext>
                </a:extLst>
              </p:cNvPr>
              <p:cNvSpPr txBox="1">
                <a:spLocks noRot="1" noChangeAspect="1" noMove="1" noResize="1" noEditPoints="1" noAdjustHandles="1" noChangeArrowheads="1" noChangeShapeType="1" noTextEdit="1"/>
              </p:cNvSpPr>
              <p:nvPr/>
            </p:nvSpPr>
            <p:spPr>
              <a:xfrm>
                <a:off x="10051417" y="1107896"/>
                <a:ext cx="513667" cy="84003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7372322"/>
      </p:ext>
    </p:extLst>
  </p:cSld>
  <p:clrMapOvr>
    <a:masterClrMapping/>
  </p:clrMapOvr>
  <p:transition advTm="10389">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a:extLst>
              <a:ext uri="{FF2B5EF4-FFF2-40B4-BE49-F238E27FC236}">
                <a16:creationId xmlns:a16="http://schemas.microsoft.com/office/drawing/2014/main" id="{6143C09B-D33F-4E9D-86DE-3B5599FBE846}"/>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8" name="Title 3">
            <a:extLst>
              <a:ext uri="{FF2B5EF4-FFF2-40B4-BE49-F238E27FC236}">
                <a16:creationId xmlns:a16="http://schemas.microsoft.com/office/drawing/2014/main" id="{C11307A6-7AE1-49E0-9FA4-E642E4823572}"/>
              </a:ext>
            </a:extLst>
          </p:cNvPr>
          <p:cNvSpPr txBox="1">
            <a:spLocks/>
          </p:cNvSpPr>
          <p:nvPr/>
        </p:nvSpPr>
        <p:spPr>
          <a:xfrm>
            <a:off x="0" y="0"/>
            <a:ext cx="12192000"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Preserve performance for Legitimate Users</a:t>
            </a:r>
          </a:p>
        </p:txBody>
      </p:sp>
      <p:graphicFrame>
        <p:nvGraphicFramePr>
          <p:cNvPr id="2" name="Table 1">
            <a:extLst>
              <a:ext uri="{FF2B5EF4-FFF2-40B4-BE49-F238E27FC236}">
                <a16:creationId xmlns:a16="http://schemas.microsoft.com/office/drawing/2014/main" id="{8F299CF2-3609-AC6B-DE37-4B7EBB491A9D}"/>
              </a:ext>
            </a:extLst>
          </p:cNvPr>
          <p:cNvGraphicFramePr>
            <a:graphicFrameLocks noGrp="1"/>
          </p:cNvGraphicFramePr>
          <p:nvPr/>
        </p:nvGraphicFramePr>
        <p:xfrm>
          <a:off x="249967" y="1259390"/>
          <a:ext cx="11620905" cy="4651554"/>
        </p:xfrm>
        <a:graphic>
          <a:graphicData uri="http://schemas.openxmlformats.org/drawingml/2006/table">
            <a:tbl>
              <a:tblPr firstRow="1" bandRow="1">
                <a:tableStyleId>{073A0DAA-6AF3-43AB-8588-CEC1D06C72B9}</a:tableStyleId>
              </a:tblPr>
              <a:tblGrid>
                <a:gridCol w="2324181">
                  <a:extLst>
                    <a:ext uri="{9D8B030D-6E8A-4147-A177-3AD203B41FA5}">
                      <a16:colId xmlns:a16="http://schemas.microsoft.com/office/drawing/2014/main" val="237859664"/>
                    </a:ext>
                  </a:extLst>
                </a:gridCol>
                <a:gridCol w="2324181">
                  <a:extLst>
                    <a:ext uri="{9D8B030D-6E8A-4147-A177-3AD203B41FA5}">
                      <a16:colId xmlns:a16="http://schemas.microsoft.com/office/drawing/2014/main" val="3790268804"/>
                    </a:ext>
                  </a:extLst>
                </a:gridCol>
                <a:gridCol w="2324181">
                  <a:extLst>
                    <a:ext uri="{9D8B030D-6E8A-4147-A177-3AD203B41FA5}">
                      <a16:colId xmlns:a16="http://schemas.microsoft.com/office/drawing/2014/main" val="3843582762"/>
                    </a:ext>
                  </a:extLst>
                </a:gridCol>
                <a:gridCol w="2324181">
                  <a:extLst>
                    <a:ext uri="{9D8B030D-6E8A-4147-A177-3AD203B41FA5}">
                      <a16:colId xmlns:a16="http://schemas.microsoft.com/office/drawing/2014/main" val="1218731005"/>
                    </a:ext>
                  </a:extLst>
                </a:gridCol>
                <a:gridCol w="2324181">
                  <a:extLst>
                    <a:ext uri="{9D8B030D-6E8A-4147-A177-3AD203B41FA5}">
                      <a16:colId xmlns:a16="http://schemas.microsoft.com/office/drawing/2014/main" val="271284028"/>
                    </a:ext>
                  </a:extLst>
                </a:gridCol>
              </a:tblGrid>
              <a:tr h="1550518">
                <a:tc>
                  <a:txBody>
                    <a:bodyPr/>
                    <a:lstStyle/>
                    <a:p>
                      <a:pPr algn="ctr"/>
                      <a:r>
                        <a:rPr lang="en-US" sz="4000" dirty="0"/>
                        <a:t>Defense</a:t>
                      </a:r>
                    </a:p>
                  </a:txBody>
                  <a:tcPr anchor="ctr"/>
                </a:tc>
                <a:tc>
                  <a:txBody>
                    <a:bodyPr/>
                    <a:lstStyle/>
                    <a:p>
                      <a:pPr algn="ctr"/>
                      <a:r>
                        <a:rPr lang="en-US" sz="4000" dirty="0"/>
                        <a:t>CIFAR10</a:t>
                      </a:r>
                    </a:p>
                  </a:txBody>
                  <a:tcPr anchor="ctr"/>
                </a:tc>
                <a:tc>
                  <a:txBody>
                    <a:bodyPr/>
                    <a:lstStyle/>
                    <a:p>
                      <a:pPr algn="ctr"/>
                      <a:r>
                        <a:rPr lang="en-US" sz="4000" dirty="0"/>
                        <a:t>STL10</a:t>
                      </a:r>
                    </a:p>
                  </a:txBody>
                  <a:tcPr anchor="ctr"/>
                </a:tc>
                <a:tc>
                  <a:txBody>
                    <a:bodyPr/>
                    <a:lstStyle/>
                    <a:p>
                      <a:pPr algn="ctr"/>
                      <a:r>
                        <a:rPr lang="en-US" sz="4000" dirty="0"/>
                        <a:t>SVHN</a:t>
                      </a:r>
                    </a:p>
                  </a:txBody>
                  <a:tcPr anchor="ctr"/>
                </a:tc>
                <a:tc>
                  <a:txBody>
                    <a:bodyPr/>
                    <a:lstStyle/>
                    <a:p>
                      <a:pPr algn="ctr"/>
                      <a:r>
                        <a:rPr lang="en-US" sz="4000" dirty="0"/>
                        <a:t>F-MNIST</a:t>
                      </a:r>
                    </a:p>
                  </a:txBody>
                  <a:tcPr anchor="ctr"/>
                </a:tc>
                <a:extLst>
                  <a:ext uri="{0D108BD9-81ED-4DB2-BD59-A6C34878D82A}">
                    <a16:rowId xmlns:a16="http://schemas.microsoft.com/office/drawing/2014/main" val="3461131504"/>
                  </a:ext>
                </a:extLst>
              </a:tr>
              <a:tr h="1550518">
                <a:tc>
                  <a:txBody>
                    <a:bodyPr/>
                    <a:lstStyle/>
                    <a:p>
                      <a:pPr algn="ctr"/>
                      <a:r>
                        <a:rPr lang="en-US" sz="4000" dirty="0"/>
                        <a:t>None</a:t>
                      </a:r>
                    </a:p>
                  </a:txBody>
                  <a:tcPr anchor="ctr"/>
                </a:tc>
                <a:tc>
                  <a:txBody>
                    <a:bodyPr/>
                    <a:lstStyle/>
                    <a:p>
                      <a:pPr algn="ctr"/>
                      <a:r>
                        <a:rPr lang="en-US" sz="4000" dirty="0"/>
                        <a:t>90.41</a:t>
                      </a:r>
                    </a:p>
                  </a:txBody>
                  <a:tcPr anchor="ctr"/>
                </a:tc>
                <a:tc>
                  <a:txBody>
                    <a:bodyPr/>
                    <a:lstStyle/>
                    <a:p>
                      <a:pPr algn="ctr"/>
                      <a:r>
                        <a:rPr lang="en-US" sz="4000" dirty="0"/>
                        <a:t>95.08</a:t>
                      </a:r>
                    </a:p>
                  </a:txBody>
                  <a:tcPr anchor="ctr"/>
                </a:tc>
                <a:tc>
                  <a:txBody>
                    <a:bodyPr/>
                    <a:lstStyle/>
                    <a:p>
                      <a:pPr algn="ctr"/>
                      <a:r>
                        <a:rPr lang="en-US" sz="4000" dirty="0"/>
                        <a:t>75.47</a:t>
                      </a:r>
                    </a:p>
                  </a:txBody>
                  <a:tcPr anchor="ctr"/>
                </a:tc>
                <a:tc>
                  <a:txBody>
                    <a:bodyPr/>
                    <a:lstStyle/>
                    <a:p>
                      <a:pPr algn="ctr"/>
                      <a:r>
                        <a:rPr lang="en-US" sz="4000" dirty="0"/>
                        <a:t>91.22</a:t>
                      </a:r>
                    </a:p>
                  </a:txBody>
                  <a:tcPr anchor="ctr"/>
                </a:tc>
                <a:extLst>
                  <a:ext uri="{0D108BD9-81ED-4DB2-BD59-A6C34878D82A}">
                    <a16:rowId xmlns:a16="http://schemas.microsoft.com/office/drawing/2014/main" val="1757484273"/>
                  </a:ext>
                </a:extLst>
              </a:tr>
              <a:tr h="1550518">
                <a:tc>
                  <a:txBody>
                    <a:bodyPr/>
                    <a:lstStyle/>
                    <a:p>
                      <a:pPr algn="ctr"/>
                      <a:r>
                        <a:rPr lang="en-US" sz="4000" dirty="0"/>
                        <a:t>B4B</a:t>
                      </a:r>
                    </a:p>
                  </a:txBody>
                  <a:tcPr anchor="ctr"/>
                </a:tc>
                <a:tc>
                  <a:txBody>
                    <a:bodyPr/>
                    <a:lstStyle/>
                    <a:p>
                      <a:pPr algn="ctr"/>
                      <a:r>
                        <a:rPr lang="en-US" sz="4000" dirty="0"/>
                        <a:t>90.24</a:t>
                      </a:r>
                    </a:p>
                  </a:txBody>
                  <a:tcPr anchor="ctr"/>
                </a:tc>
                <a:tc>
                  <a:txBody>
                    <a:bodyPr/>
                    <a:lstStyle/>
                    <a:p>
                      <a:pPr algn="ctr"/>
                      <a:r>
                        <a:rPr lang="en-US" sz="4000" dirty="0"/>
                        <a:t>95.08</a:t>
                      </a:r>
                    </a:p>
                  </a:txBody>
                  <a:tcPr anchor="ctr"/>
                </a:tc>
                <a:tc>
                  <a:txBody>
                    <a:bodyPr/>
                    <a:lstStyle/>
                    <a:p>
                      <a:pPr algn="ctr"/>
                      <a:r>
                        <a:rPr lang="en-US" sz="4000" dirty="0"/>
                        <a:t>74.96</a:t>
                      </a:r>
                    </a:p>
                  </a:txBody>
                  <a:tcPr anchor="ctr"/>
                </a:tc>
                <a:tc>
                  <a:txBody>
                    <a:bodyPr/>
                    <a:lstStyle/>
                    <a:p>
                      <a:pPr algn="ctr"/>
                      <a:r>
                        <a:rPr lang="en-US" sz="4000" dirty="0"/>
                        <a:t>91.7</a:t>
                      </a:r>
                    </a:p>
                  </a:txBody>
                  <a:tcPr anchor="ctr"/>
                </a:tc>
                <a:extLst>
                  <a:ext uri="{0D108BD9-81ED-4DB2-BD59-A6C34878D82A}">
                    <a16:rowId xmlns:a16="http://schemas.microsoft.com/office/drawing/2014/main" val="393398921"/>
                  </a:ext>
                </a:extLst>
              </a:tr>
            </a:tbl>
          </a:graphicData>
        </a:graphic>
      </p:graphicFrame>
    </p:spTree>
    <p:extLst>
      <p:ext uri="{BB962C8B-B14F-4D97-AF65-F5344CB8AC3E}">
        <p14:creationId xmlns:p14="http://schemas.microsoft.com/office/powerpoint/2010/main" val="1241216312"/>
      </p:ext>
    </p:extLst>
  </p:cSld>
  <p:clrMapOvr>
    <a:masterClrMapping/>
  </p:clrMapOvr>
  <p:transition advTm="10389">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a:extLst>
              <a:ext uri="{FF2B5EF4-FFF2-40B4-BE49-F238E27FC236}">
                <a16:creationId xmlns:a16="http://schemas.microsoft.com/office/drawing/2014/main" id="{6143C09B-D33F-4E9D-86DE-3B5599FBE846}"/>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8" name="Title 3">
            <a:extLst>
              <a:ext uri="{FF2B5EF4-FFF2-40B4-BE49-F238E27FC236}">
                <a16:creationId xmlns:a16="http://schemas.microsoft.com/office/drawing/2014/main" id="{C11307A6-7AE1-49E0-9FA4-E642E4823572}"/>
              </a:ext>
            </a:extLst>
          </p:cNvPr>
          <p:cNvSpPr txBox="1">
            <a:spLocks/>
          </p:cNvSpPr>
          <p:nvPr/>
        </p:nvSpPr>
        <p:spPr>
          <a:xfrm>
            <a:off x="0" y="0"/>
            <a:ext cx="12192000"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Lowers Performance for Attackers</a:t>
            </a:r>
          </a:p>
        </p:txBody>
      </p:sp>
      <p:graphicFrame>
        <p:nvGraphicFramePr>
          <p:cNvPr id="2" name="Table 1">
            <a:extLst>
              <a:ext uri="{FF2B5EF4-FFF2-40B4-BE49-F238E27FC236}">
                <a16:creationId xmlns:a16="http://schemas.microsoft.com/office/drawing/2014/main" id="{8F299CF2-3609-AC6B-DE37-4B7EBB491A9D}"/>
              </a:ext>
            </a:extLst>
          </p:cNvPr>
          <p:cNvGraphicFramePr>
            <a:graphicFrameLocks noGrp="1"/>
          </p:cNvGraphicFramePr>
          <p:nvPr/>
        </p:nvGraphicFramePr>
        <p:xfrm>
          <a:off x="249967" y="1259390"/>
          <a:ext cx="11620905" cy="4651554"/>
        </p:xfrm>
        <a:graphic>
          <a:graphicData uri="http://schemas.openxmlformats.org/drawingml/2006/table">
            <a:tbl>
              <a:tblPr firstRow="1" bandRow="1">
                <a:tableStyleId>{073A0DAA-6AF3-43AB-8588-CEC1D06C72B9}</a:tableStyleId>
              </a:tblPr>
              <a:tblGrid>
                <a:gridCol w="2324181">
                  <a:extLst>
                    <a:ext uri="{9D8B030D-6E8A-4147-A177-3AD203B41FA5}">
                      <a16:colId xmlns:a16="http://schemas.microsoft.com/office/drawing/2014/main" val="237859664"/>
                    </a:ext>
                  </a:extLst>
                </a:gridCol>
                <a:gridCol w="2324181">
                  <a:extLst>
                    <a:ext uri="{9D8B030D-6E8A-4147-A177-3AD203B41FA5}">
                      <a16:colId xmlns:a16="http://schemas.microsoft.com/office/drawing/2014/main" val="3790268804"/>
                    </a:ext>
                  </a:extLst>
                </a:gridCol>
                <a:gridCol w="2324181">
                  <a:extLst>
                    <a:ext uri="{9D8B030D-6E8A-4147-A177-3AD203B41FA5}">
                      <a16:colId xmlns:a16="http://schemas.microsoft.com/office/drawing/2014/main" val="3843582762"/>
                    </a:ext>
                  </a:extLst>
                </a:gridCol>
                <a:gridCol w="2324181">
                  <a:extLst>
                    <a:ext uri="{9D8B030D-6E8A-4147-A177-3AD203B41FA5}">
                      <a16:colId xmlns:a16="http://schemas.microsoft.com/office/drawing/2014/main" val="1218731005"/>
                    </a:ext>
                  </a:extLst>
                </a:gridCol>
                <a:gridCol w="2324181">
                  <a:extLst>
                    <a:ext uri="{9D8B030D-6E8A-4147-A177-3AD203B41FA5}">
                      <a16:colId xmlns:a16="http://schemas.microsoft.com/office/drawing/2014/main" val="271284028"/>
                    </a:ext>
                  </a:extLst>
                </a:gridCol>
              </a:tblGrid>
              <a:tr h="1550518">
                <a:tc>
                  <a:txBody>
                    <a:bodyPr/>
                    <a:lstStyle/>
                    <a:p>
                      <a:pPr algn="ctr"/>
                      <a:r>
                        <a:rPr lang="en-US" sz="4000" dirty="0"/>
                        <a:t>Defense</a:t>
                      </a:r>
                    </a:p>
                  </a:txBody>
                  <a:tcPr anchor="ctr"/>
                </a:tc>
                <a:tc>
                  <a:txBody>
                    <a:bodyPr/>
                    <a:lstStyle/>
                    <a:p>
                      <a:pPr algn="ctr"/>
                      <a:r>
                        <a:rPr lang="en-US" sz="4000" dirty="0"/>
                        <a:t>CIFAR10</a:t>
                      </a:r>
                    </a:p>
                  </a:txBody>
                  <a:tcPr anchor="ctr"/>
                </a:tc>
                <a:tc>
                  <a:txBody>
                    <a:bodyPr/>
                    <a:lstStyle/>
                    <a:p>
                      <a:pPr algn="ctr"/>
                      <a:r>
                        <a:rPr lang="en-US" sz="4000" dirty="0"/>
                        <a:t>STL10</a:t>
                      </a:r>
                    </a:p>
                  </a:txBody>
                  <a:tcPr anchor="ctr"/>
                </a:tc>
                <a:tc>
                  <a:txBody>
                    <a:bodyPr/>
                    <a:lstStyle/>
                    <a:p>
                      <a:pPr algn="ctr"/>
                      <a:r>
                        <a:rPr lang="en-US" sz="4000" dirty="0"/>
                        <a:t>SVHN</a:t>
                      </a:r>
                    </a:p>
                  </a:txBody>
                  <a:tcPr anchor="ctr"/>
                </a:tc>
                <a:tc>
                  <a:txBody>
                    <a:bodyPr/>
                    <a:lstStyle/>
                    <a:p>
                      <a:pPr algn="ctr"/>
                      <a:r>
                        <a:rPr lang="en-US" sz="4000" dirty="0"/>
                        <a:t>F-MNIST</a:t>
                      </a:r>
                    </a:p>
                  </a:txBody>
                  <a:tcPr anchor="ctr"/>
                </a:tc>
                <a:extLst>
                  <a:ext uri="{0D108BD9-81ED-4DB2-BD59-A6C34878D82A}">
                    <a16:rowId xmlns:a16="http://schemas.microsoft.com/office/drawing/2014/main" val="3461131504"/>
                  </a:ext>
                </a:extLst>
              </a:tr>
              <a:tr h="1550518">
                <a:tc>
                  <a:txBody>
                    <a:bodyPr/>
                    <a:lstStyle/>
                    <a:p>
                      <a:pPr algn="ctr"/>
                      <a:r>
                        <a:rPr lang="en-US" sz="4000" dirty="0"/>
                        <a:t>None</a:t>
                      </a:r>
                    </a:p>
                  </a:txBody>
                  <a:tcPr anchor="ctr"/>
                </a:tc>
                <a:tc>
                  <a:txBody>
                    <a:bodyPr/>
                    <a:lstStyle/>
                    <a:p>
                      <a:pPr algn="ctr"/>
                      <a:r>
                        <a:rPr lang="en-US" sz="4000" dirty="0"/>
                        <a:t>68.1</a:t>
                      </a:r>
                    </a:p>
                  </a:txBody>
                  <a:tcPr anchor="ctr"/>
                </a:tc>
                <a:tc>
                  <a:txBody>
                    <a:bodyPr/>
                    <a:lstStyle/>
                    <a:p>
                      <a:pPr algn="ctr"/>
                      <a:r>
                        <a:rPr lang="en-US" sz="4000" dirty="0"/>
                        <a:t>63.1</a:t>
                      </a:r>
                    </a:p>
                  </a:txBody>
                  <a:tcPr anchor="ctr"/>
                </a:tc>
                <a:tc>
                  <a:txBody>
                    <a:bodyPr/>
                    <a:lstStyle/>
                    <a:p>
                      <a:pPr algn="ctr"/>
                      <a:r>
                        <a:rPr lang="en-US" sz="4000" dirty="0"/>
                        <a:t>61.5</a:t>
                      </a:r>
                    </a:p>
                  </a:txBody>
                  <a:tcPr anchor="ctr"/>
                </a:tc>
                <a:tc>
                  <a:txBody>
                    <a:bodyPr/>
                    <a:lstStyle/>
                    <a:p>
                      <a:pPr algn="ctr"/>
                      <a:r>
                        <a:rPr lang="en-US" sz="4000" dirty="0"/>
                        <a:t>89.0</a:t>
                      </a:r>
                    </a:p>
                  </a:txBody>
                  <a:tcPr anchor="ctr"/>
                </a:tc>
                <a:extLst>
                  <a:ext uri="{0D108BD9-81ED-4DB2-BD59-A6C34878D82A}">
                    <a16:rowId xmlns:a16="http://schemas.microsoft.com/office/drawing/2014/main" val="3095381994"/>
                  </a:ext>
                </a:extLst>
              </a:tr>
              <a:tr h="1550518">
                <a:tc>
                  <a:txBody>
                    <a:bodyPr/>
                    <a:lstStyle/>
                    <a:p>
                      <a:pPr algn="ctr"/>
                      <a:r>
                        <a:rPr lang="en-US" sz="4000" dirty="0"/>
                        <a:t>B4B</a:t>
                      </a:r>
                    </a:p>
                  </a:txBody>
                  <a:tcPr anchor="ctr"/>
                </a:tc>
                <a:tc>
                  <a:txBody>
                    <a:bodyPr/>
                    <a:lstStyle/>
                    <a:p>
                      <a:pPr algn="ctr"/>
                      <a:r>
                        <a:rPr lang="en-US" sz="4000" dirty="0"/>
                        <a:t>12.01</a:t>
                      </a:r>
                    </a:p>
                  </a:txBody>
                  <a:tcPr anchor="ctr"/>
                </a:tc>
                <a:tc>
                  <a:txBody>
                    <a:bodyPr/>
                    <a:lstStyle/>
                    <a:p>
                      <a:pPr algn="ctr"/>
                      <a:r>
                        <a:rPr lang="en-US" sz="4000" dirty="0"/>
                        <a:t>13.94</a:t>
                      </a:r>
                    </a:p>
                  </a:txBody>
                  <a:tcPr anchor="ctr"/>
                </a:tc>
                <a:tc>
                  <a:txBody>
                    <a:bodyPr/>
                    <a:lstStyle/>
                    <a:p>
                      <a:pPr algn="ctr"/>
                      <a:r>
                        <a:rPr lang="en-US" sz="4000" dirty="0"/>
                        <a:t>19.96</a:t>
                      </a:r>
                    </a:p>
                  </a:txBody>
                  <a:tcPr anchor="ctr"/>
                </a:tc>
                <a:tc>
                  <a:txBody>
                    <a:bodyPr/>
                    <a:lstStyle/>
                    <a:p>
                      <a:pPr algn="ctr"/>
                      <a:r>
                        <a:rPr lang="en-US" sz="4000" dirty="0"/>
                        <a:t>69.93</a:t>
                      </a:r>
                    </a:p>
                  </a:txBody>
                  <a:tcPr anchor="ctr"/>
                </a:tc>
                <a:extLst>
                  <a:ext uri="{0D108BD9-81ED-4DB2-BD59-A6C34878D82A}">
                    <a16:rowId xmlns:a16="http://schemas.microsoft.com/office/drawing/2014/main" val="1757484273"/>
                  </a:ext>
                </a:extLst>
              </a:tr>
            </a:tbl>
          </a:graphicData>
        </a:graphic>
      </p:graphicFrame>
    </p:spTree>
    <p:extLst>
      <p:ext uri="{BB962C8B-B14F-4D97-AF65-F5344CB8AC3E}">
        <p14:creationId xmlns:p14="http://schemas.microsoft.com/office/powerpoint/2010/main" val="3774269497"/>
      </p:ext>
    </p:extLst>
  </p:cSld>
  <p:clrMapOvr>
    <a:masterClrMapping/>
  </p:clrMapOvr>
  <p:transition advTm="10389">
    <p:fade/>
  </p:transition>
</p:sld>
</file>

<file path=ppt/theme/theme1.xml><?xml version="1.0" encoding="utf-8"?>
<a:theme xmlns:a="http://schemas.openxmlformats.org/drawingml/2006/main" name="MS Brand White 16-9_Dec-2013">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egoe 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470</Words>
  <Application>Microsoft Macintosh PowerPoint</Application>
  <PresentationFormat>Widescreen</PresentationFormat>
  <Paragraphs>96</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Amasis MT Pro</vt:lpstr>
      <vt:lpstr>Aptos</vt:lpstr>
      <vt:lpstr>Arial</vt:lpstr>
      <vt:lpstr>Cambria Math</vt:lpstr>
      <vt:lpstr>NimbusRomNo9L</vt:lpstr>
      <vt:lpstr>Segoe UI</vt:lpstr>
      <vt:lpstr>Segoe UI Light</vt:lpstr>
      <vt:lpstr>Wingdings</vt:lpstr>
      <vt:lpstr>MS Brand White 16-9_Dec-2013</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Dziedzic</dc:creator>
  <cp:lastModifiedBy>Adam Dziedzic</cp:lastModifiedBy>
  <cp:revision>1</cp:revision>
  <dcterms:created xsi:type="dcterms:W3CDTF">2024-10-11T15:19:03Z</dcterms:created>
  <dcterms:modified xsi:type="dcterms:W3CDTF">2024-10-11T15:21:15Z</dcterms:modified>
</cp:coreProperties>
</file>